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366" r:id="rId3"/>
    <p:sldId id="367" r:id="rId4"/>
    <p:sldId id="374" r:id="rId5"/>
    <p:sldId id="369" r:id="rId6"/>
    <p:sldId id="370" r:id="rId7"/>
    <p:sldId id="368" r:id="rId8"/>
    <p:sldId id="371" r:id="rId9"/>
    <p:sldId id="373" r:id="rId10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91D77D-DFD3-429B-8B8E-E04F527BDAF5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A21215-D257-452D-82A3-0CE6BC7C35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74075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98480-2472-4D4E-A756-6C3B0D0618DE}" type="datetime1">
              <a:rPr lang="ru-RU" smtClean="0"/>
              <a:pPr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7CEC-AE81-4D29-A1DA-55D4B26EE60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71650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767B-DC0E-41C6-B696-4917405555D7}" type="datetime1">
              <a:rPr lang="ru-RU" smtClean="0"/>
              <a:pPr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7CEC-AE81-4D29-A1DA-55D4B26EE60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8123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73A3-3C98-4ED2-AD14-EE287EED326F}" type="datetime1">
              <a:rPr lang="ru-RU" smtClean="0"/>
              <a:pPr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7CEC-AE81-4D29-A1DA-55D4B26EE60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5373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2143118"/>
            <a:ext cx="7572428" cy="398304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9DCE9-B9AA-4F77-9604-7A317C560654}" type="datetime1">
              <a:rPr lang="ru-RU" smtClean="0"/>
              <a:pPr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Рисунок 7"/>
          <p:cNvSpPr>
            <a:spLocks noGrp="1"/>
          </p:cNvSpPr>
          <p:nvPr>
            <p:ph type="pic" sz="quarter" idx="12" hasCustomPrompt="1"/>
          </p:nvPr>
        </p:nvSpPr>
        <p:spPr>
          <a:xfrm>
            <a:off x="7500938" y="6143625"/>
            <a:ext cx="1071562" cy="714375"/>
          </a:xfrm>
        </p:spPr>
        <p:txBody>
          <a:bodyPr>
            <a:normAutofit/>
          </a:bodyPr>
          <a:lstStyle>
            <a:lvl1pPr>
              <a:buNone/>
              <a:defRPr sz="1200"/>
            </a:lvl1pPr>
          </a:lstStyle>
          <a:p>
            <a:r>
              <a:rPr lang="ru-RU" dirty="0" smtClean="0"/>
              <a:t>Логотип</a:t>
            </a:r>
          </a:p>
          <a:p>
            <a:r>
              <a:rPr lang="ru-RU" dirty="0" smtClean="0"/>
              <a:t>компании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87953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AC660-546D-42FC-B783-8E1BE24628D3}" type="datetime1">
              <a:rPr lang="ru-RU" smtClean="0"/>
              <a:pPr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7CEC-AE81-4D29-A1DA-55D4B26EE60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20574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E4F66-355E-45E6-99DC-8062B9A1DC96}" type="datetime1">
              <a:rPr lang="ru-RU" smtClean="0"/>
              <a:pPr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7CEC-AE81-4D29-A1DA-55D4B26EE60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35765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46FB-14A9-46C9-BE9B-4D4CB0BBD0A4}" type="datetime1">
              <a:rPr lang="ru-RU" smtClean="0"/>
              <a:pPr/>
              <a:t>01.03.2016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7CEC-AE81-4D29-A1DA-55D4B26EE60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87997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CEE1-56F5-4835-B554-E60F8B1B71AA}" type="datetime1">
              <a:rPr lang="ru-RU" smtClean="0"/>
              <a:pPr/>
              <a:t>01.03.2016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7CEC-AE81-4D29-A1DA-55D4B26EE60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43161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2923E-BFB2-49D3-AC00-612117DFF430}" type="datetime1">
              <a:rPr lang="ru-RU" smtClean="0"/>
              <a:pPr/>
              <a:t>01.03.2016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7CEC-AE81-4D29-A1DA-55D4B26EE60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89265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6F688-1C76-44D7-A40A-3ADADF34904F}" type="datetime1">
              <a:rPr lang="ru-RU" smtClean="0"/>
              <a:pPr/>
              <a:t>01.03.2016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7CEC-AE81-4D29-A1DA-55D4B26EE60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84666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60F59-3D69-4760-B841-25E7E500B1B8}" type="datetime1">
              <a:rPr lang="ru-RU" smtClean="0"/>
              <a:pPr/>
              <a:t>01.03.2016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7CEC-AE81-4D29-A1DA-55D4B26EE60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49600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D03B-2FBA-481E-9B4A-C86E176AAC06}" type="datetime1">
              <a:rPr lang="ru-RU" smtClean="0"/>
              <a:pPr/>
              <a:t>01.03.2016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7CEC-AE81-4D29-A1DA-55D4B26EE60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13605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795B1-FE8E-49C8-86E7-65A6F69B71A9}" type="datetime1">
              <a:rPr lang="ru-RU" smtClean="0"/>
              <a:pPr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07CEC-AE81-4D29-A1DA-55D4B26EE60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68770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1.jpeg"/><Relationship Id="rId7" Type="http://schemas.openxmlformats.org/officeDocument/2006/relationships/image" Target="../media/image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jpeg"/><Relationship Id="rId5" Type="http://schemas.openxmlformats.org/officeDocument/2006/relationships/image" Target="../media/image13.png"/><Relationship Id="rId10" Type="http://schemas.openxmlformats.org/officeDocument/2006/relationships/image" Target="../media/image17.png"/><Relationship Id="rId4" Type="http://schemas.openxmlformats.org/officeDocument/2006/relationships/image" Target="../media/image12.png"/><Relationship Id="rId9" Type="http://schemas.openxmlformats.org/officeDocument/2006/relationships/image" Target="../media/image1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214282" y="1428736"/>
            <a:ext cx="9108504" cy="2571767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Законодательные инициативы в области кадастровой оценки и института </a:t>
            </a:r>
            <a:r>
              <a:rPr lang="ru-RU" sz="4000" b="1" dirty="0" smtClean="0">
                <a:solidFill>
                  <a:srgbClr val="FF0000"/>
                </a:solidFill>
              </a:rPr>
              <a:t>оспаривания кадастровой стоимости. </a:t>
            </a:r>
            <a:r>
              <a:rPr lang="ru-RU" sz="4000" b="1" dirty="0" smtClean="0">
                <a:solidFill>
                  <a:srgbClr val="FF0000"/>
                </a:solidFill>
              </a:rPr>
              <a:t>Анализ ситуации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5" name="Текст 4"/>
          <p:cNvSpPr txBox="1">
            <a:spLocks/>
          </p:cNvSpPr>
          <p:nvPr/>
        </p:nvSpPr>
        <p:spPr>
          <a:xfrm>
            <a:off x="2484306" y="4143380"/>
            <a:ext cx="4214812" cy="642938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 smtClean="0">
                <a:solidFill>
                  <a:srgbClr val="0070C0"/>
                </a:solidFill>
              </a:rPr>
              <a:t>Каминский Алексей Владимирович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6" name="Текст 5"/>
          <p:cNvSpPr txBox="1">
            <a:spLocks/>
          </p:cNvSpPr>
          <p:nvPr/>
        </p:nvSpPr>
        <p:spPr>
          <a:xfrm>
            <a:off x="2484306" y="4714884"/>
            <a:ext cx="4536504" cy="121444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1400" dirty="0" smtClean="0">
                <a:solidFill>
                  <a:srgbClr val="0070C0"/>
                </a:solidFill>
              </a:rPr>
              <a:t>Руководитель Комиссии по кадастровой оценке и оспариванию кадастровой стоимости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400" dirty="0" smtClean="0">
                <a:solidFill>
                  <a:srgbClr val="0070C0"/>
                </a:solidFill>
              </a:rPr>
              <a:t>Общественного совета при </a:t>
            </a:r>
            <a:r>
              <a:rPr lang="ru-RU" sz="1400" dirty="0" err="1" smtClean="0">
                <a:solidFill>
                  <a:srgbClr val="0070C0"/>
                </a:solidFill>
              </a:rPr>
              <a:t>Росрестре</a:t>
            </a:r>
            <a:r>
              <a:rPr lang="ru-RU" sz="1400" dirty="0" smtClean="0">
                <a:solidFill>
                  <a:srgbClr val="0070C0"/>
                </a:solidFill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400" dirty="0" smtClean="0">
                <a:solidFill>
                  <a:srgbClr val="0070C0"/>
                </a:solidFill>
              </a:rPr>
              <a:t>Руководитель Рабочей группы Совета ТПП РФ по саморегулированию «Разработка Стратегии развития саморегулирования в Российской Федерации», </a:t>
            </a:r>
            <a:endParaRPr lang="ru-RU" sz="1400" dirty="0">
              <a:solidFill>
                <a:srgbClr val="0070C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400" dirty="0" smtClean="0">
                <a:solidFill>
                  <a:srgbClr val="0070C0"/>
                </a:solidFill>
              </a:rPr>
              <a:t>Президент НП «СРОО «Экспертный совет»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83760" y="5962020"/>
            <a:ext cx="21602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solidFill>
                  <a:schemeClr val="bg1">
                    <a:lumMod val="50000"/>
                  </a:schemeClr>
                </a:solidFill>
              </a:rPr>
              <a:t>НП «СРОО «Экспертный совет»</a:t>
            </a:r>
            <a:endParaRPr lang="ru-RU" sz="11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4282" y="6357958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02 марта 2016 </a:t>
            </a:r>
            <a:r>
              <a:rPr lang="ru-RU" sz="1600" b="1" dirty="0" smtClean="0">
                <a:solidFill>
                  <a:srgbClr val="0070C0"/>
                </a:solidFill>
              </a:rPr>
              <a:t>года</a:t>
            </a:r>
            <a:endParaRPr lang="ru-RU" sz="1600" dirty="0"/>
          </a:p>
        </p:txBody>
      </p:sp>
      <p:pic>
        <p:nvPicPr>
          <p:cNvPr id="1026" name="Picture 2" descr="C:\Users\Ильин МО\Desktop\Картинки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7776" y="5429264"/>
            <a:ext cx="1821681" cy="532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6633" b="16633"/>
          <a:stretch>
            <a:fillRect/>
          </a:stretch>
        </p:blipFill>
        <p:spPr>
          <a:xfrm>
            <a:off x="555480" y="4357694"/>
            <a:ext cx="1899264" cy="1899264"/>
          </a:xfrm>
          <a:prstGeom prst="rect">
            <a:avLst/>
          </a:prstGeom>
        </p:spPr>
      </p:pic>
      <p:sp>
        <p:nvSpPr>
          <p:cNvPr id="10" name="Овал 9"/>
          <p:cNvSpPr/>
          <p:nvPr/>
        </p:nvSpPr>
        <p:spPr>
          <a:xfrm>
            <a:off x="4500000" y="3357000"/>
            <a:ext cx="144000" cy="144000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pic>
        <p:nvPicPr>
          <p:cNvPr id="13" name="Picture 2" descr="https://www.oprf.ru/files/logo_minin_pozhar1702201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05858"/>
            <a:ext cx="1680504" cy="1203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-194970" y="223237"/>
            <a:ext cx="90397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70C0"/>
                </a:solidFill>
              </a:rPr>
              <a:t>Общественная палата РФ</a:t>
            </a:r>
          </a:p>
          <a:p>
            <a:pPr algn="ctr"/>
            <a:endParaRPr lang="ru-RU" sz="1600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511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Номер слайда 2"/>
          <p:cNvSpPr txBox="1">
            <a:spLocks/>
          </p:cNvSpPr>
          <p:nvPr/>
        </p:nvSpPr>
        <p:spPr>
          <a:xfrm>
            <a:off x="7007533" y="649220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4407CEC-AE81-4D29-A1DA-55D4B26EE605}" type="slidenum">
              <a:rPr lang="ru-RU" smtClean="0"/>
              <a:pPr algn="r"/>
              <a:t>2</a:t>
            </a:fld>
            <a:endParaRPr lang="ru-RU" dirty="0"/>
          </a:p>
        </p:txBody>
      </p:sp>
      <p:pic>
        <p:nvPicPr>
          <p:cNvPr id="16" name="Picture 2" descr="http://darulfikr.ru/sites/default/files/images/clip4423.preview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891"/>
          <a:stretch/>
        </p:blipFill>
        <p:spPr bwMode="auto">
          <a:xfrm>
            <a:off x="2228619" y="3129583"/>
            <a:ext cx="4902785" cy="3535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3131573" y="6203537"/>
            <a:ext cx="29187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кадастровая оценка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841738" y="5519716"/>
            <a:ext cx="17267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Государство</a:t>
            </a:r>
            <a:endParaRPr lang="ru-RU" sz="16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2196651" y="5500781"/>
            <a:ext cx="2160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налогоплательщики</a:t>
            </a:r>
            <a:endParaRPr lang="ru-RU" sz="16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179512" y="154312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00B050"/>
                </a:solidFill>
              </a:rPr>
              <a:t>так должно быть</a:t>
            </a:r>
            <a:endParaRPr lang="ru-RU" sz="4800" b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TextBox 1"/>
              <p:cNvSpPr txBox="1"/>
              <p:nvPr/>
            </p:nvSpPr>
            <p:spPr>
              <a:xfrm>
                <a:off x="107504" y="1268760"/>
                <a:ext cx="9145016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4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налог</m:t>
                      </m:r>
                      <m:r>
                        <a:rPr lang="en-US" sz="440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𝑓</m:t>
                      </m:r>
                      <m:r>
                        <a:rPr lang="en-US" sz="44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(цены</m:t>
                      </m:r>
                      <m:r>
                        <a:rPr lang="ru-RU" sz="4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на недвижи</m:t>
                      </m:r>
                      <m:r>
                        <a:rPr lang="ru-RU" sz="44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мость)</m:t>
                      </m:r>
                    </m:oMath>
                  </m:oMathPara>
                </a14:m>
                <a:endParaRPr lang="ru-RU" sz="4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268760"/>
                <a:ext cx="9145016" cy="769441"/>
              </a:xfrm>
              <a:prstGeom prst="rect">
                <a:avLst/>
              </a:prstGeom>
              <a:blipFill rotWithShape="0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Прямая соединительная линия 3"/>
          <p:cNvCxnSpPr/>
          <p:nvPr/>
        </p:nvCxnSpPr>
        <p:spPr>
          <a:xfrm>
            <a:off x="1929694" y="2052869"/>
            <a:ext cx="52565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H="1">
            <a:off x="1619672" y="2052869"/>
            <a:ext cx="310022" cy="1376131"/>
          </a:xfrm>
          <a:prstGeom prst="straightConnector1">
            <a:avLst/>
          </a:prstGeom>
          <a:ln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5496" y="3356992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на падающем рынке налоги снижаются</a:t>
            </a:r>
            <a:endParaRPr lang="ru-RU" b="1" dirty="0"/>
          </a:p>
        </p:txBody>
      </p:sp>
      <p:cxnSp>
        <p:nvCxnSpPr>
          <p:cNvPr id="27" name="Прямая со стрелкой 26"/>
          <p:cNvCxnSpPr/>
          <p:nvPr/>
        </p:nvCxnSpPr>
        <p:spPr>
          <a:xfrm>
            <a:off x="7186278" y="2052869"/>
            <a:ext cx="266042" cy="1376131"/>
          </a:xfrm>
          <a:prstGeom prst="straightConnector1">
            <a:avLst/>
          </a:prstGeom>
          <a:ln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732240" y="3403158"/>
            <a:ext cx="24482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Государство заинтересовано</a:t>
            </a:r>
          </a:p>
          <a:p>
            <a:pPr algn="ctr"/>
            <a:r>
              <a:rPr lang="ru-RU" b="1" dirty="0" smtClean="0"/>
              <a:t>в создании условий для роста рынка</a:t>
            </a:r>
          </a:p>
          <a:p>
            <a:pPr algn="ctr"/>
            <a:r>
              <a:rPr lang="ru-RU" b="1" dirty="0" smtClean="0"/>
              <a:t>недвижимости</a:t>
            </a:r>
            <a:endParaRPr lang="ru-RU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2872805" y="3017267"/>
            <a:ext cx="33703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механизм оспаривания</a:t>
            </a:r>
            <a:endParaRPr lang="ru-RU" sz="2400" b="1" dirty="0">
              <a:solidFill>
                <a:srgbClr val="FF0000"/>
              </a:solidFill>
            </a:endParaRPr>
          </a:p>
        </p:txBody>
      </p:sp>
      <p:cxnSp>
        <p:nvCxnSpPr>
          <p:cNvPr id="31" name="Прямая со стрелкой 30"/>
          <p:cNvCxnSpPr/>
          <p:nvPr/>
        </p:nvCxnSpPr>
        <p:spPr>
          <a:xfrm flipH="1">
            <a:off x="4534029" y="2042310"/>
            <a:ext cx="3942" cy="1067916"/>
          </a:xfrm>
          <a:prstGeom prst="straightConnector1">
            <a:avLst/>
          </a:prstGeom>
          <a:ln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359611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Номер слайда 2"/>
          <p:cNvSpPr txBox="1">
            <a:spLocks/>
          </p:cNvSpPr>
          <p:nvPr/>
        </p:nvSpPr>
        <p:spPr>
          <a:xfrm>
            <a:off x="7007533" y="649220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4407CEC-AE81-4D29-A1DA-55D4B26EE605}" type="slidenum">
              <a:rPr lang="ru-RU" smtClean="0"/>
              <a:pPr algn="r"/>
              <a:t>3</a:t>
            </a:fld>
            <a:endParaRPr lang="ru-RU" dirty="0"/>
          </a:p>
        </p:txBody>
      </p:sp>
      <p:pic>
        <p:nvPicPr>
          <p:cNvPr id="10" name="Picture 4" descr="http://islamdag.ru/sites/default/files/img/verouchenie/2013/ves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10733" y="1015986"/>
            <a:ext cx="8338812" cy="486706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0" descr="http://www.championnet.ru/spree/products/23684/original/111.jpg?1426136535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4123" t="7172" r="22416" b="9347"/>
          <a:stretch/>
        </p:blipFill>
        <p:spPr bwMode="auto">
          <a:xfrm>
            <a:off x="4205845" y="3388363"/>
            <a:ext cx="1321806" cy="154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8" descr="http://lidermix.ru/wp-content/uploads/2014/09/strelka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41523" y="1555221"/>
            <a:ext cx="1547394" cy="6864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-900608" y="-118937"/>
            <a:ext cx="65162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4000" b="1" i="1" dirty="0" smtClean="0">
                <a:solidFill>
                  <a:srgbClr val="FF0000"/>
                </a:solidFill>
              </a:rPr>
              <a:t>Суть Законопроекта, разработанного МЭР</a:t>
            </a:r>
            <a:endParaRPr lang="ru-RU" sz="4000" b="1" i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99992" y="5073132"/>
            <a:ext cx="1936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интересы чиновников</a:t>
            </a:r>
            <a:endParaRPr lang="ru-RU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-180528" y="3933056"/>
            <a:ext cx="2808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интересы</a:t>
            </a:r>
          </a:p>
          <a:p>
            <a:pPr algn="ctr"/>
            <a:r>
              <a:rPr lang="ru-RU" sz="2000" b="1" dirty="0" smtClean="0"/>
              <a:t>Бизнеса и Населения</a:t>
            </a:r>
            <a:endParaRPr lang="ru-RU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276165" y="5625399"/>
            <a:ext cx="356537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Нормированное ценообразование</a:t>
            </a:r>
            <a:r>
              <a:rPr lang="en-US" sz="2800" b="1" dirty="0" smtClean="0">
                <a:solidFill>
                  <a:srgbClr val="FF0000"/>
                </a:solidFill>
              </a:rPr>
              <a:t>!</a:t>
            </a:r>
            <a:endParaRPr lang="ru-RU" sz="2800" b="1" dirty="0" smtClean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47937" y="856675"/>
            <a:ext cx="35653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Государственная монополия </a:t>
            </a:r>
          </a:p>
          <a:p>
            <a:pPr algn="ctr"/>
            <a:r>
              <a:rPr lang="ru-RU" sz="2400" b="1" dirty="0" smtClean="0"/>
              <a:t>на кадастровую оценку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615608" y="2316534"/>
            <a:ext cx="35653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Профанация </a:t>
            </a:r>
          </a:p>
          <a:p>
            <a:pPr algn="ctr"/>
            <a:r>
              <a:rPr lang="ru-RU" sz="2400" b="1" dirty="0" smtClean="0"/>
              <a:t>вместо оспаривания</a:t>
            </a:r>
          </a:p>
        </p:txBody>
      </p:sp>
    </p:spTree>
    <p:extLst>
      <p:ext uri="{BB962C8B-B14F-4D97-AF65-F5344CB8AC3E}">
        <p14:creationId xmlns="" xmlns:p14="http://schemas.microsoft.com/office/powerpoint/2010/main" val="373386426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Номер слайда 2"/>
          <p:cNvSpPr txBox="1">
            <a:spLocks/>
          </p:cNvSpPr>
          <p:nvPr/>
        </p:nvSpPr>
        <p:spPr>
          <a:xfrm>
            <a:off x="7007533" y="649220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4407CEC-AE81-4D29-A1DA-55D4B26EE605}" type="slidenum">
              <a:rPr lang="ru-RU" smtClean="0"/>
              <a:pPr algn="r"/>
              <a:t>4</a:t>
            </a:fld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-37971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Законопроект о ГКО, разработанный МЭР</a:t>
            </a:r>
            <a:endParaRPr lang="ru-RU" sz="36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http://blago-dari.ru/images/stories/manip_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588" y="742926"/>
            <a:ext cx="3970441" cy="593183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5148064" y="1175201"/>
            <a:ext cx="207633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ручное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148064" y="2006198"/>
            <a:ext cx="3600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управление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148064" y="2837195"/>
            <a:ext cx="310623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процессом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173798" y="3678831"/>
            <a:ext cx="133761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0070C0"/>
                </a:solidFill>
              </a:rPr>
              <a:t>ГКО </a:t>
            </a:r>
            <a:endParaRPr lang="ru-RU" sz="4800" b="1" dirty="0">
              <a:solidFill>
                <a:srgbClr val="0070C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173798" y="5085184"/>
            <a:ext cx="367280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0070C0"/>
                </a:solidFill>
              </a:rPr>
              <a:t>оспаривания</a:t>
            </a:r>
            <a:endParaRPr lang="ru-RU" sz="4800" b="1" dirty="0">
              <a:solidFill>
                <a:srgbClr val="0070C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148064" y="4382008"/>
            <a:ext cx="6671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0070C0"/>
                </a:solidFill>
              </a:rPr>
              <a:t>и </a:t>
            </a:r>
            <a:endParaRPr lang="ru-RU" sz="4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8790387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http://img2.whoiswho.dp.ru/wiwpictures/9e4bd79a-8373-4cd5-96d7-a86886a8750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19281" y="3952417"/>
            <a:ext cx="1232058" cy="1232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Номер слайда 2"/>
          <p:cNvSpPr txBox="1">
            <a:spLocks/>
          </p:cNvSpPr>
          <p:nvPr/>
        </p:nvSpPr>
        <p:spPr>
          <a:xfrm>
            <a:off x="7007533" y="649220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4407CEC-AE81-4D29-A1DA-55D4B26EE605}" type="slidenum">
              <a:rPr lang="ru-RU" smtClean="0"/>
              <a:pPr algn="r"/>
              <a:t>5</a:t>
            </a:fld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68742" y="2435110"/>
            <a:ext cx="6480000" cy="461665"/>
          </a:xfrm>
          <a:prstGeom prst="rect">
            <a:avLst/>
          </a:prstGeom>
          <a:ln w="22225">
            <a:solidFill>
              <a:srgbClr val="0070C0"/>
            </a:solidFill>
          </a:ln>
        </p:spPr>
        <p:txBody>
          <a:bodyPr wrap="square" anchor="ctr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 smtClean="0">
                <a:solidFill>
                  <a:srgbClr val="0070C0"/>
                </a:solidFill>
              </a:rPr>
              <a:t>3. «Деловая Россия»</a:t>
            </a:r>
            <a:endParaRPr lang="ru-RU" sz="2400" b="1" dirty="0">
              <a:solidFill>
                <a:srgbClr val="0070C0"/>
              </a:solidFill>
              <a:ea typeface="Times New Roman"/>
              <a:cs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77324" y="3715537"/>
            <a:ext cx="6480000" cy="461665"/>
          </a:xfrm>
          <a:prstGeom prst="rect">
            <a:avLst/>
          </a:prstGeom>
          <a:ln w="22225">
            <a:solidFill>
              <a:srgbClr val="0070C0"/>
            </a:solidFill>
          </a:ln>
        </p:spPr>
        <p:txBody>
          <a:bodyPr wrap="square" anchor="ctr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>
                <a:solidFill>
                  <a:srgbClr val="0070C0"/>
                </a:solidFill>
              </a:rPr>
              <a:t>5. Торгово-промышленная палата РФ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68472" y="4855056"/>
            <a:ext cx="6480000" cy="461665"/>
          </a:xfrm>
          <a:prstGeom prst="rect">
            <a:avLst/>
          </a:prstGeom>
          <a:ln w="22225">
            <a:solidFill>
              <a:srgbClr val="0070C0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7. Общественная палата </a:t>
            </a:r>
            <a:r>
              <a:rPr lang="ru-RU" sz="2400" b="1" dirty="0" smtClean="0">
                <a:solidFill>
                  <a:srgbClr val="FF0000"/>
                </a:solidFill>
              </a:rPr>
              <a:t>РФ – 08 октября 2015 г</a:t>
            </a: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http://www.mgodeloros.ru/wp-content/uploads/2014/09/121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44889" y="2501854"/>
            <a:ext cx="864096" cy="330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pbs.twimg.com/profile_images/1837603825/Blue_wand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7936" y="3655628"/>
            <a:ext cx="514415" cy="578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462752" y="1233040"/>
            <a:ext cx="6474732" cy="1015663"/>
          </a:xfrm>
          <a:prstGeom prst="rect">
            <a:avLst/>
          </a:prstGeom>
          <a:ln w="22225">
            <a:solidFill>
              <a:srgbClr val="0070C0"/>
            </a:solidFill>
          </a:ln>
        </p:spPr>
        <p:txBody>
          <a:bodyPr wrap="square" anchor="ctr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>
                <a:solidFill>
                  <a:srgbClr val="0070C0"/>
                </a:solidFill>
              </a:rPr>
              <a:t>2</a:t>
            </a:r>
            <a:r>
              <a:rPr lang="ru-RU" sz="2400" b="1" dirty="0" smtClean="0">
                <a:solidFill>
                  <a:srgbClr val="0070C0"/>
                </a:solidFill>
              </a:rPr>
              <a:t>. Позиция ряда региональных сообществ </a:t>
            </a:r>
          </a:p>
          <a:p>
            <a:pPr algn="ctr">
              <a:spcAft>
                <a:spcPts val="0"/>
              </a:spcAft>
            </a:pPr>
            <a:r>
              <a:rPr lang="ru-RU" b="1" dirty="0">
                <a:solidFill>
                  <a:srgbClr val="0070C0"/>
                </a:solidFill>
              </a:rPr>
              <a:t>(</a:t>
            </a:r>
            <a:r>
              <a:rPr lang="ru-RU" b="1" dirty="0" smtClean="0">
                <a:solidFill>
                  <a:srgbClr val="0070C0"/>
                </a:solidFill>
              </a:rPr>
              <a:t>Пермский край, Челябинская, Волгоградская, Ульяновская, Смоленская, Новосибирская области, Республика Хакасия)</a:t>
            </a:r>
            <a:endParaRPr lang="ru-RU" b="1" dirty="0">
              <a:solidFill>
                <a:srgbClr val="0070C0"/>
              </a:solidFill>
              <a:ea typeface="Times New Roman"/>
              <a:cs typeface="Times New Roman"/>
            </a:endParaRPr>
          </a:p>
        </p:txBody>
      </p:sp>
      <p:pic>
        <p:nvPicPr>
          <p:cNvPr id="1032" name="Picture 8" descr="http://www.pubzi.com/f/lg-Green-tick-simple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06638" y="1447752"/>
            <a:ext cx="510589" cy="584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476513" y="562902"/>
            <a:ext cx="6447209" cy="461665"/>
          </a:xfrm>
          <a:prstGeom prst="rect">
            <a:avLst/>
          </a:prstGeom>
          <a:ln w="22225">
            <a:solidFill>
              <a:srgbClr val="0070C0"/>
            </a:solidFill>
          </a:ln>
        </p:spPr>
        <p:txBody>
          <a:bodyPr wrap="square" anchor="ctr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>
                <a:solidFill>
                  <a:srgbClr val="0070C0"/>
                </a:solidFill>
              </a:rPr>
              <a:t>1</a:t>
            </a:r>
            <a:r>
              <a:rPr lang="ru-RU" sz="2400" b="1" dirty="0" smtClean="0">
                <a:solidFill>
                  <a:srgbClr val="0070C0"/>
                </a:solidFill>
              </a:rPr>
              <a:t>. Общественный совет при </a:t>
            </a:r>
            <a:r>
              <a:rPr lang="ru-RU" sz="2400" b="1" dirty="0" err="1" smtClean="0">
                <a:solidFill>
                  <a:srgbClr val="0070C0"/>
                </a:solidFill>
              </a:rPr>
              <a:t>Росреестре</a:t>
            </a:r>
            <a:endParaRPr lang="ru-RU" sz="2400" b="1" dirty="0">
              <a:solidFill>
                <a:srgbClr val="0070C0"/>
              </a:solidFill>
              <a:ea typeface="Times New Roman"/>
              <a:cs typeface="Times New Roman"/>
            </a:endParaRPr>
          </a:p>
        </p:txBody>
      </p:sp>
      <p:pic>
        <p:nvPicPr>
          <p:cNvPr id="1034" name="Picture 10" descr="http://to02.rosreestr.ru/upload/to02/files/img/Gerb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41163" y="415244"/>
            <a:ext cx="613021" cy="681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https://www.oprf.ru/files/logo_minin_pozhar17022015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61655" y="4692659"/>
            <a:ext cx="1014450" cy="726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468472" y="3115613"/>
            <a:ext cx="6480000" cy="461665"/>
          </a:xfrm>
          <a:prstGeom prst="rect">
            <a:avLst/>
          </a:prstGeom>
          <a:ln w="22225">
            <a:solidFill>
              <a:srgbClr val="0070C0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4. ОПОРА РОССИИ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477324" y="4272644"/>
            <a:ext cx="6480000" cy="461665"/>
          </a:xfrm>
          <a:prstGeom prst="rect">
            <a:avLst/>
          </a:prstGeom>
          <a:ln w="22225">
            <a:solidFill>
              <a:srgbClr val="0070C0"/>
            </a:solidFill>
          </a:ln>
        </p:spPr>
        <p:txBody>
          <a:bodyPr wrap="square" anchor="ctr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>
                <a:solidFill>
                  <a:srgbClr val="0070C0"/>
                </a:solidFill>
              </a:rPr>
              <a:t>6. РСПП</a:t>
            </a:r>
          </a:p>
        </p:txBody>
      </p:sp>
      <p:pic>
        <p:nvPicPr>
          <p:cNvPr id="1030" name="Picture 6" descr="http://rushkolnik.ru/tw_files2/urls_6/22/d-21027/21027_html_m2673f2ba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31727" y="3015232"/>
            <a:ext cx="1886832" cy="712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Прямоугольник 20"/>
          <p:cNvSpPr/>
          <p:nvPr/>
        </p:nvSpPr>
        <p:spPr>
          <a:xfrm>
            <a:off x="476513" y="6230317"/>
            <a:ext cx="6480000" cy="461665"/>
          </a:xfrm>
          <a:prstGeom prst="rect">
            <a:avLst/>
          </a:prstGeom>
          <a:ln w="22225">
            <a:solidFill>
              <a:srgbClr val="0070C0"/>
            </a:solidFill>
          </a:ln>
        </p:spPr>
        <p:txBody>
          <a:bodyPr wrap="square" anchor="ctr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>
                <a:solidFill>
                  <a:srgbClr val="0070C0"/>
                </a:solidFill>
              </a:rPr>
              <a:t>9</a:t>
            </a:r>
            <a:r>
              <a:rPr lang="ru-RU" sz="2400" b="1" dirty="0" smtClean="0">
                <a:solidFill>
                  <a:srgbClr val="0070C0"/>
                </a:solidFill>
              </a:rPr>
              <a:t>. </a:t>
            </a:r>
            <a:r>
              <a:rPr lang="ru-RU" sz="2400" b="1" dirty="0" smtClean="0">
                <a:solidFill>
                  <a:srgbClr val="0070C0"/>
                </a:solidFill>
              </a:rPr>
              <a:t>Рабочие группы </a:t>
            </a:r>
            <a:r>
              <a:rPr lang="ru-RU" sz="2400" b="1" dirty="0">
                <a:solidFill>
                  <a:srgbClr val="0070C0"/>
                </a:solidFill>
              </a:rPr>
              <a:t>Государственной Думы</a:t>
            </a:r>
          </a:p>
        </p:txBody>
      </p:sp>
      <p:pic>
        <p:nvPicPr>
          <p:cNvPr id="22" name="Picture 2" descr="http://ic.pics.livejournal.com/davydov_index/60378694/632753/632753_900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56746" y="6215131"/>
            <a:ext cx="918548" cy="633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0" y="-8570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</a:rPr>
              <a:t>Позиция Сообщества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81480" y="5550422"/>
            <a:ext cx="6480000" cy="461665"/>
          </a:xfrm>
          <a:prstGeom prst="rect">
            <a:avLst/>
          </a:prstGeom>
          <a:ln w="22225">
            <a:solidFill>
              <a:srgbClr val="0070C0"/>
            </a:solidFill>
          </a:ln>
        </p:spPr>
        <p:txBody>
          <a:bodyPr wrap="square" anchor="ctr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>
                <a:solidFill>
                  <a:srgbClr val="0070C0"/>
                </a:solidFill>
              </a:rPr>
              <a:t>8. </a:t>
            </a:r>
            <a:r>
              <a:rPr lang="ru-RU" sz="2400" b="1" dirty="0" smtClean="0">
                <a:solidFill>
                  <a:srgbClr val="0070C0"/>
                </a:solidFill>
              </a:rPr>
              <a:t>Всероссийский оценочный Форум</a:t>
            </a:r>
            <a:endParaRPr lang="ru-RU" sz="2400" b="1" dirty="0">
              <a:solidFill>
                <a:srgbClr val="0070C0"/>
              </a:solidFill>
            </a:endParaRPr>
          </a:p>
        </p:txBody>
      </p:sp>
      <p:pic>
        <p:nvPicPr>
          <p:cNvPr id="24" name="Picture 2" descr="http://www.forum-ocenka.ru/app/media/img/logo-2015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7573" y="5550422"/>
            <a:ext cx="1215800" cy="464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30157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14282" y="1714488"/>
            <a:ext cx="864095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ru-RU" sz="2800" b="1" dirty="0" smtClean="0">
                <a:solidFill>
                  <a:srgbClr val="FF0000"/>
                </a:solidFill>
              </a:rPr>
              <a:t>Принятие законопроекта </a:t>
            </a:r>
            <a:r>
              <a:rPr lang="ru-RU" sz="2800" b="1" dirty="0" smtClean="0">
                <a:solidFill>
                  <a:srgbClr val="0070C0"/>
                </a:solidFill>
              </a:rPr>
              <a:t>«О государственной кадастровой оценке», </a:t>
            </a:r>
            <a:r>
              <a:rPr lang="ru-RU" sz="2800" b="1" dirty="0" smtClean="0">
                <a:solidFill>
                  <a:srgbClr val="FF0000"/>
                </a:solidFill>
              </a:rPr>
              <a:t>преждевременно</a:t>
            </a:r>
            <a:r>
              <a:rPr lang="ru-RU" sz="2800" b="1" dirty="0" smtClean="0">
                <a:solidFill>
                  <a:srgbClr val="0070C0"/>
                </a:solidFill>
              </a:rPr>
              <a:t>. </a:t>
            </a:r>
          </a:p>
          <a:p>
            <a:pPr marL="742950" indent="-742950">
              <a:buAutoNum type="arabicPeriod"/>
            </a:pPr>
            <a:r>
              <a:rPr lang="ru-RU" sz="2800" b="1" dirty="0" smtClean="0">
                <a:solidFill>
                  <a:srgbClr val="0070C0"/>
                </a:solidFill>
              </a:rPr>
              <a:t>Введение института государственных налоговых оценщиков </a:t>
            </a:r>
            <a:r>
              <a:rPr lang="ru-RU" sz="2800" b="1" dirty="0" smtClean="0">
                <a:solidFill>
                  <a:srgbClr val="FF0000"/>
                </a:solidFill>
              </a:rPr>
              <a:t>не решит существующих проблем</a:t>
            </a:r>
            <a:r>
              <a:rPr lang="ru-RU" sz="2800" b="1" dirty="0" smtClean="0">
                <a:solidFill>
                  <a:srgbClr val="0070C0"/>
                </a:solidFill>
              </a:rPr>
              <a:t>.</a:t>
            </a:r>
          </a:p>
          <a:p>
            <a:pPr marL="742950" indent="-742950">
              <a:buAutoNum type="arabicPeriod"/>
            </a:pPr>
            <a:r>
              <a:rPr lang="ru-RU" sz="2800" b="1" dirty="0" smtClean="0">
                <a:solidFill>
                  <a:srgbClr val="0070C0"/>
                </a:solidFill>
              </a:rPr>
              <a:t>Существенного повышения качества результатов кадастровой оценки и эффективности механизма оспаривания можно достичь в рамках </a:t>
            </a:r>
            <a:r>
              <a:rPr lang="ru-RU" sz="2800" b="1" dirty="0" smtClean="0">
                <a:solidFill>
                  <a:srgbClr val="0070C0"/>
                </a:solidFill>
              </a:rPr>
              <a:t>действующего законодательства.</a:t>
            </a:r>
            <a:endParaRPr lang="ru-RU" sz="2800" b="1" dirty="0" smtClean="0">
              <a:solidFill>
                <a:srgbClr val="0070C0"/>
              </a:solidFill>
            </a:endParaRPr>
          </a:p>
          <a:p>
            <a:pPr marL="742950" indent="-742950">
              <a:buAutoNum type="arabicPeriod"/>
            </a:pPr>
            <a:r>
              <a:rPr lang="ru-RU" sz="2800" b="1" dirty="0" smtClean="0">
                <a:solidFill>
                  <a:srgbClr val="FF0000"/>
                </a:solidFill>
              </a:rPr>
              <a:t>Необходимо широкое публичное обсуждение </a:t>
            </a:r>
            <a:r>
              <a:rPr lang="ru-RU" sz="2800" b="1" dirty="0" smtClean="0">
                <a:solidFill>
                  <a:srgbClr val="0070C0"/>
                </a:solidFill>
              </a:rPr>
              <a:t>проблем кадастровой оценки и механизмов их </a:t>
            </a:r>
            <a:r>
              <a:rPr lang="ru-RU" sz="2800" b="1" dirty="0" smtClean="0">
                <a:solidFill>
                  <a:srgbClr val="0070C0"/>
                </a:solidFill>
              </a:rPr>
              <a:t>решения с участием представителей МЭР.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31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07533" y="6492203"/>
            <a:ext cx="2133600" cy="365125"/>
          </a:xfrm>
        </p:spPr>
        <p:txBody>
          <a:bodyPr/>
          <a:lstStyle/>
          <a:p>
            <a:fld id="{84407CEC-AE81-4D29-A1DA-55D4B26EE605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-12604" y="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solidFill>
                  <a:srgbClr val="FF0000"/>
                </a:solidFill>
              </a:rPr>
              <a:t>Позиция </a:t>
            </a:r>
            <a:r>
              <a:rPr lang="ru-RU" sz="3200" b="1" u="sng" dirty="0">
                <a:solidFill>
                  <a:srgbClr val="FF0000"/>
                </a:solidFill>
              </a:rPr>
              <a:t>Сообщества </a:t>
            </a:r>
            <a:endParaRPr lang="ru-RU" sz="3200" b="1" u="sng" dirty="0" smtClean="0">
              <a:solidFill>
                <a:srgbClr val="FF0000"/>
              </a:solidFill>
            </a:endParaRPr>
          </a:p>
          <a:p>
            <a:pPr algn="ctr"/>
            <a:r>
              <a:rPr lang="ru-RU" sz="3200" b="1" u="sng" dirty="0" smtClean="0">
                <a:solidFill>
                  <a:srgbClr val="0070C0"/>
                </a:solidFill>
              </a:rPr>
              <a:t>на </a:t>
            </a:r>
            <a:r>
              <a:rPr lang="ru-RU" sz="3200" b="1" u="sng" dirty="0">
                <a:solidFill>
                  <a:srgbClr val="0070C0"/>
                </a:solidFill>
              </a:rPr>
              <a:t>законопроект </a:t>
            </a:r>
            <a:r>
              <a:rPr lang="ru-RU" sz="3200" b="1" u="sng" dirty="0" smtClean="0">
                <a:solidFill>
                  <a:srgbClr val="0070C0"/>
                </a:solidFill>
              </a:rPr>
              <a:t>МЭР </a:t>
            </a:r>
            <a:endParaRPr lang="ru-RU" sz="3200" b="1" u="sng" dirty="0" smtClean="0">
              <a:solidFill>
                <a:srgbClr val="0070C0"/>
              </a:solidFill>
            </a:endParaRPr>
          </a:p>
          <a:p>
            <a:pPr algn="ctr"/>
            <a:r>
              <a:rPr lang="ru-RU" sz="3200" b="1" u="sng" dirty="0" smtClean="0">
                <a:solidFill>
                  <a:srgbClr val="0070C0"/>
                </a:solidFill>
              </a:rPr>
              <a:t>«О государственной кадастровой оценке»</a:t>
            </a:r>
            <a:endParaRPr lang="ru-RU" sz="3200" b="1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966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07533" y="6492203"/>
            <a:ext cx="2133600" cy="365125"/>
          </a:xfrm>
        </p:spPr>
        <p:txBody>
          <a:bodyPr/>
          <a:lstStyle/>
          <a:p>
            <a:fld id="{84407CEC-AE81-4D29-A1DA-55D4B26EE605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30" name="Заголовок 1"/>
          <p:cNvSpPr txBox="1">
            <a:spLocks/>
          </p:cNvSpPr>
          <p:nvPr/>
        </p:nvSpPr>
        <p:spPr>
          <a:xfrm>
            <a:off x="2571736" y="714356"/>
            <a:ext cx="6143636" cy="124066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ru-RU" sz="3600" b="1" dirty="0" smtClean="0">
                <a:solidFill>
                  <a:srgbClr val="0070C0"/>
                </a:solidFill>
              </a:rPr>
              <a:t>Поручение Президента РФ</a:t>
            </a:r>
          </a:p>
          <a:p>
            <a:pPr>
              <a:spcBef>
                <a:spcPts val="0"/>
              </a:spcBef>
            </a:pPr>
            <a:r>
              <a:rPr lang="ru-RU" sz="3600" b="1" dirty="0" smtClean="0">
                <a:solidFill>
                  <a:srgbClr val="0070C0"/>
                </a:solidFill>
              </a:rPr>
              <a:t>Пр-300 от 16 февраля</a:t>
            </a:r>
            <a:r>
              <a:rPr lang="ru-RU" sz="3600" b="1" dirty="0" smtClean="0">
                <a:solidFill>
                  <a:srgbClr val="0070C0"/>
                </a:solidFill>
              </a:rPr>
              <a:t>  </a:t>
            </a:r>
            <a:endParaRPr lang="ru-RU" sz="3600" b="1" dirty="0" smtClean="0">
              <a:solidFill>
                <a:srgbClr val="0070C0"/>
              </a:solidFill>
            </a:endParaRPr>
          </a:p>
        </p:txBody>
      </p:sp>
      <p:pic>
        <p:nvPicPr>
          <p:cNvPr id="5" name="Picture 4" descr="http://img0.liveinternet.ru/images/attach/c/0/118/709/118709264_VVPuti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910" y="285728"/>
            <a:ext cx="1649402" cy="2370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642910" y="3286124"/>
            <a:ext cx="7715304" cy="257176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3600" b="1" u="sng" dirty="0" smtClean="0">
                <a:solidFill>
                  <a:srgbClr val="0070C0"/>
                </a:solidFill>
              </a:rPr>
              <a:t>До 01 октября 2016 г. </a:t>
            </a:r>
          </a:p>
          <a:p>
            <a:pPr lvl="0"/>
            <a:r>
              <a:rPr lang="ru-RU" sz="3600" b="1" dirty="0" smtClean="0">
                <a:solidFill>
                  <a:srgbClr val="0070C0"/>
                </a:solidFill>
              </a:rPr>
              <a:t>подготовить предложения </a:t>
            </a:r>
            <a:r>
              <a:rPr lang="ru-RU" sz="3600" b="1" dirty="0" smtClean="0">
                <a:solidFill>
                  <a:srgbClr val="0070C0"/>
                </a:solidFill>
              </a:rPr>
              <a:t>по совершенствованию механизма государственной кадастровой оценки земельных участков.</a:t>
            </a:r>
            <a:endParaRPr lang="ru-RU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4074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07533" y="6492203"/>
            <a:ext cx="2133600" cy="365125"/>
          </a:xfrm>
        </p:spPr>
        <p:txBody>
          <a:bodyPr/>
          <a:lstStyle/>
          <a:p>
            <a:fld id="{84407CEC-AE81-4D29-A1DA-55D4B26EE605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30" name="Заголовок 1"/>
          <p:cNvSpPr txBox="1">
            <a:spLocks/>
          </p:cNvSpPr>
          <p:nvPr/>
        </p:nvSpPr>
        <p:spPr>
          <a:xfrm>
            <a:off x="0" y="-27383"/>
            <a:ext cx="9144000" cy="72008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200"/>
              </a:spcBef>
            </a:pPr>
            <a:r>
              <a:rPr lang="ru-RU" sz="3600" b="1" dirty="0" smtClean="0">
                <a:solidFill>
                  <a:srgbClr val="0070C0"/>
                </a:solidFill>
              </a:rPr>
              <a:t>Опасный тренд – кто будет регулировать кадастровую оценку?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4294" y="2276872"/>
            <a:ext cx="25643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B050"/>
                </a:solidFill>
              </a:rPr>
              <a:t>Национальное объединение оценщиков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47864" y="3090818"/>
            <a:ext cx="30243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Совет по оценочной деятельности при Минэкономразвития России</a:t>
            </a:r>
            <a:endParaRPr lang="ru-RU" sz="2400" b="1" dirty="0">
              <a:solidFill>
                <a:srgbClr val="0070C0"/>
              </a:solidFill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395536" y="3534400"/>
            <a:ext cx="8388932" cy="2918936"/>
          </a:xfrm>
          <a:prstGeom prst="straightConnector1">
            <a:avLst/>
          </a:prstGeom>
          <a:ln w="76200"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589749" y="4149080"/>
            <a:ext cx="230425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8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9" name="Прямоугольник 8"/>
          <p:cNvSpPr/>
          <p:nvPr/>
        </p:nvSpPr>
        <p:spPr>
          <a:xfrm rot="1113033">
            <a:off x="877405" y="3885448"/>
            <a:ext cx="9605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вчера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 rot="1153469">
            <a:off x="3735255" y="4949299"/>
            <a:ext cx="12338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сегодня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 rot="1157943">
            <a:off x="6836799" y="5980351"/>
            <a:ext cx="10583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завтра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924569" y="3741913"/>
            <a:ext cx="16346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Законопроект 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№ </a:t>
            </a:r>
            <a:r>
              <a:rPr lang="ru-RU" b="1" dirty="0">
                <a:solidFill>
                  <a:srgbClr val="FF0000"/>
                </a:solidFill>
              </a:rPr>
              <a:t>985769-6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894305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07533" y="6492203"/>
            <a:ext cx="2133600" cy="365125"/>
          </a:xfrm>
        </p:spPr>
        <p:txBody>
          <a:bodyPr/>
          <a:lstStyle/>
          <a:p>
            <a:fld id="{84407CEC-AE81-4D29-A1DA-55D4B26EE605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30" name="Заголовок 1"/>
          <p:cNvSpPr txBox="1">
            <a:spLocks/>
          </p:cNvSpPr>
          <p:nvPr/>
        </p:nvSpPr>
        <p:spPr>
          <a:xfrm>
            <a:off x="0" y="-27383"/>
            <a:ext cx="9144000" cy="72008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200"/>
              </a:spcBef>
            </a:pPr>
            <a:r>
              <a:rPr lang="ru-RU" sz="3600" b="1" dirty="0" smtClean="0">
                <a:solidFill>
                  <a:srgbClr val="0070C0"/>
                </a:solidFill>
              </a:rPr>
              <a:t>развитие ситуации –</a:t>
            </a:r>
          </a:p>
          <a:p>
            <a:pPr>
              <a:spcBef>
                <a:spcPts val="0"/>
              </a:spcBef>
            </a:pPr>
            <a:r>
              <a:rPr lang="ru-RU" sz="3600" b="1" dirty="0" smtClean="0">
                <a:solidFill>
                  <a:srgbClr val="0070C0"/>
                </a:solidFill>
              </a:rPr>
              <a:t>два параллельных мира</a:t>
            </a:r>
            <a:endParaRPr lang="ru-RU" sz="3600" b="1" dirty="0">
              <a:solidFill>
                <a:srgbClr val="FF0000"/>
              </a:solidFill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1475656" y="3926759"/>
            <a:ext cx="7488832" cy="3794"/>
          </a:xfrm>
          <a:prstGeom prst="straightConnector1">
            <a:avLst/>
          </a:prstGeom>
          <a:ln w="22225"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 flipV="1">
            <a:off x="1619672" y="1482281"/>
            <a:ext cx="4875" cy="5040560"/>
          </a:xfrm>
          <a:prstGeom prst="straightConnector1">
            <a:avLst/>
          </a:prstGeom>
          <a:ln w="22225"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8840896" y="3926759"/>
            <a:ext cx="24718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i="1" dirty="0" smtClean="0">
                <a:solidFill>
                  <a:srgbClr val="0070C0"/>
                </a:solidFill>
              </a:rPr>
              <a:t>t</a:t>
            </a:r>
            <a:endParaRPr lang="ru-RU" sz="1400" b="1" i="1" dirty="0">
              <a:solidFill>
                <a:srgbClr val="0070C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 rot="16200000">
            <a:off x="91880" y="2157478"/>
            <a:ext cx="218470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2000" b="1" dirty="0" smtClean="0">
                <a:solidFill>
                  <a:srgbClr val="00B050"/>
                </a:solidFill>
              </a:rPr>
              <a:t>рыночное</a:t>
            </a:r>
          </a:p>
          <a:p>
            <a:pPr algn="r"/>
            <a:r>
              <a:rPr lang="ru-RU" sz="2000" b="1" dirty="0" smtClean="0">
                <a:solidFill>
                  <a:srgbClr val="00B050"/>
                </a:solidFill>
              </a:rPr>
              <a:t>ценообразование</a:t>
            </a:r>
            <a:endParaRPr lang="ru-RU" sz="2000" b="1" dirty="0">
              <a:solidFill>
                <a:srgbClr val="00B05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 rot="16200000">
            <a:off x="-402520" y="4947262"/>
            <a:ext cx="280447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b="1" dirty="0" smtClean="0">
                <a:solidFill>
                  <a:srgbClr val="FF0000"/>
                </a:solidFill>
              </a:rPr>
              <a:t>нормативное</a:t>
            </a:r>
          </a:p>
          <a:p>
            <a:pPr algn="r"/>
            <a:r>
              <a:rPr lang="ru-RU" sz="2000" b="1" dirty="0">
                <a:solidFill>
                  <a:srgbClr val="FF0000"/>
                </a:solidFill>
              </a:rPr>
              <a:t>ц</a:t>
            </a:r>
            <a:r>
              <a:rPr lang="ru-RU" sz="2000" b="1" dirty="0" smtClean="0">
                <a:solidFill>
                  <a:srgbClr val="FF0000"/>
                </a:solidFill>
              </a:rPr>
              <a:t>енообразование,</a:t>
            </a:r>
          </a:p>
          <a:p>
            <a:pPr algn="r"/>
            <a:r>
              <a:rPr lang="ru-RU" sz="2000" b="1" dirty="0" smtClean="0">
                <a:solidFill>
                  <a:srgbClr val="FF0000"/>
                </a:solidFill>
              </a:rPr>
              <a:t>отмена оспаривания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2173861" y="5456809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4139952" y="5445240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5593956" y="5733280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7524328" y="6238183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1605575" y="5622320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законопроект МЭР №1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765864" y="6016899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законопроект МЭР №2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03431" y="4321982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Совещания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у Вице-премьера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И.И. Шувалова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http://government.ru/media/persons/240x240/41d44fd4133b52c6f68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38082" y="4235331"/>
            <a:ext cx="1010618" cy="1010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extBox 32"/>
          <p:cNvSpPr txBox="1"/>
          <p:nvPr/>
        </p:nvSpPr>
        <p:spPr>
          <a:xfrm>
            <a:off x="7236296" y="5369220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законопроект </a:t>
            </a:r>
            <a:r>
              <a:rPr lang="ru-RU" b="1" dirty="0">
                <a:solidFill>
                  <a:srgbClr val="FF0000"/>
                </a:solidFill>
              </a:rPr>
              <a:t>№ </a:t>
            </a:r>
            <a:r>
              <a:rPr lang="ru-RU" b="1" dirty="0" smtClean="0">
                <a:solidFill>
                  <a:srgbClr val="FF0000"/>
                </a:solidFill>
              </a:rPr>
              <a:t>985769-6</a:t>
            </a:r>
          </a:p>
          <a:p>
            <a:r>
              <a:rPr lang="ru-RU" sz="1200" b="1" dirty="0" smtClean="0">
                <a:solidFill>
                  <a:srgbClr val="FF0000"/>
                </a:solidFill>
              </a:rPr>
              <a:t>(Гаврилов С.А. и др.) </a:t>
            </a:r>
            <a:endParaRPr lang="ru-RU" sz="1200" b="1" dirty="0">
              <a:solidFill>
                <a:srgbClr val="FF0000"/>
              </a:solidFill>
            </a:endParaRPr>
          </a:p>
        </p:txBody>
      </p:sp>
      <p:cxnSp>
        <p:nvCxnSpPr>
          <p:cNvPr id="2049" name="Прямая соединительная линия 2048"/>
          <p:cNvCxnSpPr>
            <a:stCxn id="23" idx="6"/>
            <a:endCxn id="25" idx="2"/>
          </p:cNvCxnSpPr>
          <p:nvPr/>
        </p:nvCxnSpPr>
        <p:spPr>
          <a:xfrm flipV="1">
            <a:off x="2317861" y="5517240"/>
            <a:ext cx="1822091" cy="115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25" idx="6"/>
            <a:endCxn id="26" idx="2"/>
          </p:cNvCxnSpPr>
          <p:nvPr/>
        </p:nvCxnSpPr>
        <p:spPr>
          <a:xfrm>
            <a:off x="4283952" y="5517240"/>
            <a:ext cx="1310004" cy="2880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5737956" y="5828117"/>
            <a:ext cx="1786372" cy="50490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Овал 48"/>
          <p:cNvSpPr/>
          <p:nvPr/>
        </p:nvSpPr>
        <p:spPr>
          <a:xfrm>
            <a:off x="4857752" y="2643182"/>
            <a:ext cx="144000" cy="144000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6215074" y="2214554"/>
            <a:ext cx="144000" cy="144000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TextBox 51"/>
          <p:cNvSpPr txBox="1"/>
          <p:nvPr/>
        </p:nvSpPr>
        <p:spPr>
          <a:xfrm>
            <a:off x="5643570" y="1285860"/>
            <a:ext cx="16561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законопроект </a:t>
            </a:r>
            <a:r>
              <a:rPr lang="ru-RU" b="1" dirty="0">
                <a:solidFill>
                  <a:srgbClr val="00B050"/>
                </a:solidFill>
              </a:rPr>
              <a:t>№ 914532-6 </a:t>
            </a:r>
            <a:r>
              <a:rPr lang="ru-RU" sz="1200" b="1" dirty="0" smtClean="0">
                <a:solidFill>
                  <a:srgbClr val="00B050"/>
                </a:solidFill>
              </a:rPr>
              <a:t>(Грачев И.Д. и др.) </a:t>
            </a:r>
            <a:endParaRPr lang="ru-RU" sz="1200" b="1" dirty="0">
              <a:solidFill>
                <a:srgbClr val="00B050"/>
              </a:solidFill>
            </a:endParaRPr>
          </a:p>
        </p:txBody>
      </p:sp>
      <p:cxnSp>
        <p:nvCxnSpPr>
          <p:cNvPr id="53" name="Прямая соединительная линия 52"/>
          <p:cNvCxnSpPr/>
          <p:nvPr/>
        </p:nvCxnSpPr>
        <p:spPr>
          <a:xfrm flipV="1">
            <a:off x="4982934" y="2285992"/>
            <a:ext cx="1303578" cy="42919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>
            <a:stCxn id="43" idx="6"/>
          </p:cNvCxnSpPr>
          <p:nvPr/>
        </p:nvCxnSpPr>
        <p:spPr>
          <a:xfrm flipV="1">
            <a:off x="2214546" y="2714620"/>
            <a:ext cx="2714644" cy="357190"/>
          </a:xfrm>
          <a:prstGeom prst="line">
            <a:avLst/>
          </a:prstGeom>
          <a:ln w="381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785918" y="1142984"/>
            <a:ext cx="286026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обсуждения на различных открытых площадках</a:t>
            </a:r>
          </a:p>
          <a:p>
            <a:pPr algn="ctr"/>
            <a:r>
              <a:rPr lang="ru-RU" sz="1200" b="1" dirty="0" smtClean="0">
                <a:solidFill>
                  <a:srgbClr val="00B050"/>
                </a:solidFill>
              </a:rPr>
              <a:t>(региональные мероприятия,</a:t>
            </a:r>
          </a:p>
          <a:p>
            <a:pPr algn="ctr"/>
            <a:r>
              <a:rPr lang="ru-RU" sz="1200" b="1" dirty="0" smtClean="0">
                <a:solidFill>
                  <a:srgbClr val="00B050"/>
                </a:solidFill>
              </a:rPr>
              <a:t>Общественный совет при </a:t>
            </a:r>
            <a:r>
              <a:rPr lang="ru-RU" sz="1200" b="1" dirty="0" err="1" smtClean="0">
                <a:solidFill>
                  <a:srgbClr val="00B050"/>
                </a:solidFill>
              </a:rPr>
              <a:t>Росреестре</a:t>
            </a:r>
            <a:r>
              <a:rPr lang="ru-RU" sz="1200" b="1" dirty="0" smtClean="0">
                <a:solidFill>
                  <a:srgbClr val="00B050"/>
                </a:solidFill>
              </a:rPr>
              <a:t>, </a:t>
            </a:r>
          </a:p>
          <a:p>
            <a:pPr algn="ctr"/>
            <a:r>
              <a:rPr lang="ru-RU" sz="1200" b="1" dirty="0" smtClean="0">
                <a:solidFill>
                  <a:srgbClr val="00B050"/>
                </a:solidFill>
              </a:rPr>
              <a:t>ТПП </a:t>
            </a:r>
            <a:r>
              <a:rPr lang="ru-RU" sz="1200" b="1" dirty="0">
                <a:solidFill>
                  <a:srgbClr val="00B050"/>
                </a:solidFill>
              </a:rPr>
              <a:t>РФ, РСПП</a:t>
            </a:r>
            <a:r>
              <a:rPr lang="ru-RU" sz="1200" b="1" dirty="0" smtClean="0">
                <a:solidFill>
                  <a:srgbClr val="00B050"/>
                </a:solidFill>
              </a:rPr>
              <a:t>, Деловая </a:t>
            </a:r>
            <a:r>
              <a:rPr lang="ru-RU" sz="1200" b="1" dirty="0" err="1" smtClean="0">
                <a:solidFill>
                  <a:srgbClr val="00B050"/>
                </a:solidFill>
              </a:rPr>
              <a:t>Росия</a:t>
            </a:r>
            <a:r>
              <a:rPr lang="ru-RU" sz="1200" b="1" dirty="0" smtClean="0">
                <a:solidFill>
                  <a:srgbClr val="00B050"/>
                </a:solidFill>
              </a:rPr>
              <a:t>, </a:t>
            </a:r>
          </a:p>
          <a:p>
            <a:pPr algn="ctr"/>
            <a:r>
              <a:rPr lang="ru-RU" sz="1200" b="1" dirty="0" smtClean="0">
                <a:solidFill>
                  <a:srgbClr val="00B050"/>
                </a:solidFill>
              </a:rPr>
              <a:t>«ОПОРА РОССИИ»,</a:t>
            </a:r>
          </a:p>
          <a:p>
            <a:pPr algn="ctr"/>
            <a:r>
              <a:rPr lang="ru-RU" sz="1600" b="1" u="sng" dirty="0" smtClean="0">
                <a:solidFill>
                  <a:srgbClr val="00B050"/>
                </a:solidFill>
              </a:rPr>
              <a:t> Общественная Палата РФ)</a:t>
            </a:r>
            <a:endParaRPr lang="ru-RU" sz="1600" b="1" u="sng" dirty="0">
              <a:solidFill>
                <a:srgbClr val="00B050"/>
              </a:solidFill>
            </a:endParaRPr>
          </a:p>
        </p:txBody>
      </p:sp>
      <p:sp>
        <p:nvSpPr>
          <p:cNvPr id="62" name="Овал 61"/>
          <p:cNvSpPr/>
          <p:nvPr/>
        </p:nvSpPr>
        <p:spPr>
          <a:xfrm>
            <a:off x="7884368" y="3858561"/>
            <a:ext cx="144000" cy="144000"/>
          </a:xfrm>
          <a:prstGeom prst="ellipse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67" name="Прямоугольник 2066"/>
          <p:cNvSpPr/>
          <p:nvPr/>
        </p:nvSpPr>
        <p:spPr>
          <a:xfrm>
            <a:off x="6228184" y="2924968"/>
            <a:ext cx="176971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b="1" dirty="0" smtClean="0">
                <a:solidFill>
                  <a:srgbClr val="0070C0"/>
                </a:solidFill>
              </a:rPr>
              <a:t>Поручение</a:t>
            </a:r>
          </a:p>
          <a:p>
            <a:pPr algn="r"/>
            <a:r>
              <a:rPr lang="ru-RU" b="1" dirty="0" smtClean="0">
                <a:solidFill>
                  <a:srgbClr val="0070C0"/>
                </a:solidFill>
              </a:rPr>
              <a:t>Президента РФ</a:t>
            </a:r>
          </a:p>
          <a:p>
            <a:pPr algn="r"/>
            <a:r>
              <a:rPr lang="ru-RU" b="1" dirty="0" smtClean="0">
                <a:solidFill>
                  <a:srgbClr val="0070C0"/>
                </a:solidFill>
              </a:rPr>
              <a:t>Пр-300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2068" name="Picture 4" descr="http://img0.liveinternet.ru/images/attach/c/0/118/709/118709264_VVPuti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34219" y="2834413"/>
            <a:ext cx="714245" cy="1026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Овал 31"/>
          <p:cNvSpPr/>
          <p:nvPr/>
        </p:nvSpPr>
        <p:spPr>
          <a:xfrm>
            <a:off x="6685172" y="5425907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 flipH="1">
            <a:off x="4311640" y="5301208"/>
            <a:ext cx="528342" cy="144032"/>
          </a:xfrm>
          <a:prstGeom prst="line">
            <a:avLst/>
          </a:prstGeom>
          <a:ln w="19050">
            <a:solidFill>
              <a:srgbClr val="FF0000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5098200" y="5274530"/>
            <a:ext cx="1532942" cy="187460"/>
          </a:xfrm>
          <a:prstGeom prst="line">
            <a:avLst/>
          </a:prstGeom>
          <a:ln w="19050">
            <a:solidFill>
              <a:srgbClr val="FF0000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>
            <a:stCxn id="26" idx="6"/>
          </p:cNvCxnSpPr>
          <p:nvPr/>
        </p:nvCxnSpPr>
        <p:spPr>
          <a:xfrm flipV="1">
            <a:off x="5737956" y="5512828"/>
            <a:ext cx="1000677" cy="29245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Овал 42"/>
          <p:cNvSpPr/>
          <p:nvPr/>
        </p:nvSpPr>
        <p:spPr>
          <a:xfrm>
            <a:off x="2071670" y="3000372"/>
            <a:ext cx="142876" cy="142876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78877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1734</TotalTime>
  <Words>395</Words>
  <Application>Microsoft Office PowerPoint</Application>
  <PresentationFormat>Экран (4:3)</PresentationFormat>
  <Paragraphs>99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Законодательные инициативы в области кадастровой оценки и института оспаривания кадастровой стоимости. Анализ ситуации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Необходимость законодательного закрепления института национальных объединений СРО</dc:title>
  <dc:creator>1</dc:creator>
  <cp:lastModifiedBy>user</cp:lastModifiedBy>
  <cp:revision>113</cp:revision>
  <cp:lastPrinted>2016-02-25T11:27:13Z</cp:lastPrinted>
  <dcterms:created xsi:type="dcterms:W3CDTF">2014-09-17T12:38:42Z</dcterms:created>
  <dcterms:modified xsi:type="dcterms:W3CDTF">2016-03-01T04:39:12Z</dcterms:modified>
</cp:coreProperties>
</file>