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9144000" cy="5143500"/>
  <p:defaultTextStyle>
    <a:defPPr lvl="0">
      <a:defRPr lang="en-US"/>
    </a:defPPr>
    <a:lvl1pPr marL="0" lvl="0" algn="l" defTabSz="291417">
      <a:defRPr sz="1100">
        <a:solidFill>
          <a:schemeClr val="tx1"/>
        </a:solidFill>
        <a:latin typeface="+mn-lt"/>
        <a:ea typeface="+mn-ea"/>
        <a:cs typeface="+mn-cs"/>
      </a:defRPr>
    </a:lvl1pPr>
    <a:lvl2pPr marL="291417" lvl="1" algn="l" defTabSz="291417">
      <a:defRPr sz="1100">
        <a:solidFill>
          <a:schemeClr val="tx1"/>
        </a:solidFill>
        <a:latin typeface="+mn-lt"/>
        <a:ea typeface="+mn-ea"/>
        <a:cs typeface="+mn-cs"/>
      </a:defRPr>
    </a:lvl2pPr>
    <a:lvl3pPr marL="582830" lvl="2" algn="l" defTabSz="291417">
      <a:defRPr sz="1100">
        <a:solidFill>
          <a:schemeClr val="tx1"/>
        </a:solidFill>
        <a:latin typeface="+mn-lt"/>
        <a:ea typeface="+mn-ea"/>
        <a:cs typeface="+mn-cs"/>
      </a:defRPr>
    </a:lvl3pPr>
    <a:lvl4pPr marL="874247" lvl="3" algn="l" defTabSz="291417">
      <a:defRPr sz="1100">
        <a:solidFill>
          <a:schemeClr val="tx1"/>
        </a:solidFill>
        <a:latin typeface="+mn-lt"/>
        <a:ea typeface="+mn-ea"/>
        <a:cs typeface="+mn-cs"/>
      </a:defRPr>
    </a:lvl4pPr>
    <a:lvl5pPr marL="1165663" lvl="4" algn="l" defTabSz="291417">
      <a:defRPr sz="1100">
        <a:solidFill>
          <a:schemeClr val="tx1"/>
        </a:solidFill>
        <a:latin typeface="+mn-lt"/>
        <a:ea typeface="+mn-ea"/>
        <a:cs typeface="+mn-cs"/>
      </a:defRPr>
    </a:lvl5pPr>
    <a:lvl6pPr marL="1457080" lvl="5" algn="l" defTabSz="291417">
      <a:defRPr sz="1100">
        <a:solidFill>
          <a:schemeClr val="tx1"/>
        </a:solidFill>
        <a:latin typeface="+mn-lt"/>
        <a:ea typeface="+mn-ea"/>
        <a:cs typeface="+mn-cs"/>
      </a:defRPr>
    </a:lvl6pPr>
    <a:lvl7pPr marL="1748496" lvl="6" algn="l" defTabSz="291417">
      <a:defRPr sz="1100">
        <a:solidFill>
          <a:schemeClr val="tx1"/>
        </a:solidFill>
        <a:latin typeface="+mn-lt"/>
        <a:ea typeface="+mn-ea"/>
        <a:cs typeface="+mn-cs"/>
      </a:defRPr>
    </a:lvl7pPr>
    <a:lvl8pPr marL="2039912" lvl="7" algn="l" defTabSz="291417">
      <a:defRPr sz="1100">
        <a:solidFill>
          <a:schemeClr val="tx1"/>
        </a:solidFill>
        <a:latin typeface="+mn-lt"/>
        <a:ea typeface="+mn-ea"/>
        <a:cs typeface="+mn-cs"/>
      </a:defRPr>
    </a:lvl8pPr>
    <a:lvl9pPr marL="2331329" lvl="8" algn="l" defTabSz="291417">
      <a:defRPr sz="1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7" d="100"/>
          <a:sy n="117" d="100"/>
        </p:scale>
        <p:origin x="84" y="456"/>
      </p:cViewPr>
      <p:guideLst>
        <p:guide pos="3024" orient="horz"/>
        <p:guide pos="4032"/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26FA685-4ECA-4BE8-B11E-2254C5F3170F}" type="doc">
      <dgm:prSet loTypeId="urn:microsoft.com/office/officeart/2008/layout/VerticalCurvedList" loCatId="list" qsTypeId="urn:microsoft.com/office/officeart/2005/8/quickstyle/simple1#1" qsCatId="simple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5781378-4ABF-464F-88C2-3040048BC849}">
      <dgm:prSet phldrT="[Текст]" custT="1"/>
      <dgm:spPr bwMode="auto"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 vert="horz" anchor="ctr"/>
        <a:lstStyle/>
        <a:p>
          <a:pPr marL="0" indent="0" algn="just" defTabSz="533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>
              <a:solidFill>
                <a:schemeClr val="accent2">
                  <a:lumMod val="85000"/>
                  <a:lumOff val="15000"/>
                </a:schemeClr>
              </a:solidFill>
            </a:rPr>
            <a:t>оказание мер государственной поддержки в приоритетном порядке </a:t>
          </a:r>
          <a:r>
            <a:rPr lang="ru-RU" sz="1200" b="1">
              <a:solidFill>
                <a:schemeClr val="accent2">
                  <a:lumMod val="85000"/>
                  <a:lumOff val="15000"/>
                </a:schemeClr>
              </a:solidFill>
            </a:rPr>
            <a:t>уполномоченными специалистами КЦЗН</a:t>
          </a:r>
          <a:endParaRPr sz="1800">
            <a:solidFill>
              <a:schemeClr val="accent2">
                <a:lumMod val="85000"/>
                <a:lumOff val="15000"/>
              </a:schemeClr>
            </a:solidFill>
          </a:endParaRPr>
        </a:p>
      </dgm:t>
    </dgm:pt>
    <dgm:pt modelId="{C46EC8D6-925F-4D38-945C-11EB9C3989F3}" type="parTrans" cxnId="{3EEE5304-E568-42C6-8737-0E5616CA27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C7DC7CF-C7AF-4FC7-9322-93C0C691DF5D}" type="sibTrans" cxnId="{3EEE5304-E568-42C6-8737-0E5616CA27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34B76D0-3391-4BDB-8EE8-1D539AB1C70F}">
      <dgm:prSet phldrT="[Текст]" custT="1"/>
      <dgm:spPr bwMode="auto"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 vert="horz" anchor="ctr"/>
        <a:lstStyle/>
        <a:p>
          <a:pPr marL="0" indent="0" algn="just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>
              <a:solidFill>
                <a:schemeClr val="accent2">
                  <a:lumMod val="85000"/>
                  <a:lumOff val="15000"/>
                </a:schemeClr>
              </a:solidFill>
            </a:rPr>
            <a:t>организация выездов в ФГКУ «321 военный клинический госпиталь» Министерства обороны Российской Федерации</a:t>
          </a:r>
          <a:r>
            <a:rPr lang="ru-RU" sz="1200" b="0">
              <a:solidFill>
                <a:schemeClr val="accent2">
                  <a:lumMod val="85000"/>
                  <a:lumOff val="15000"/>
                </a:schemeClr>
              </a:solidFill>
            </a:rPr>
            <a:t> для информирования участников СВО о мерах поддержки</a:t>
          </a:r>
          <a:endParaRPr sz="1200" b="0">
            <a:solidFill>
              <a:schemeClr val="accent2">
                <a:lumMod val="85000"/>
                <a:lumOff val="15000"/>
              </a:schemeClr>
            </a:solidFill>
          </a:endParaRPr>
        </a:p>
      </dgm:t>
    </dgm:pt>
    <dgm:pt modelId="{798F9F42-C31E-453F-AFBF-87B8EB1F2A8C}" type="parTrans" cxnId="{99178FA0-44D0-4092-B0D1-D4B67A231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E238228-B1BB-4BEA-80D9-D9819FF5AEC1}" type="sibTrans" cxnId="{99178FA0-44D0-4092-B0D1-D4B67A231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6457078-87C4-4F58-B896-7C14DC93C112}">
      <dgm:prSet phldrT="[Текст]" custT="1"/>
      <dgm:spPr bwMode="auto"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 vert="horz" anchor="ctr"/>
        <a:lstStyle/>
        <a:p>
          <a:pPr marL="0" marR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>
              <a:solidFill>
                <a:schemeClr val="accent2">
                  <a:lumMod val="85000"/>
                  <a:lumOff val="15000"/>
                </a:schemeClr>
              </a:solidFill>
            </a:rPr>
            <a:t>предоставление мер государственной поддержки </a:t>
          </a:r>
          <a:r>
            <a:rPr lang="ru-RU" sz="1200" b="1">
              <a:solidFill>
                <a:schemeClr val="accent2">
                  <a:lumMod val="85000"/>
                  <a:lumOff val="15000"/>
                </a:schemeClr>
              </a:solidFill>
            </a:rPr>
            <a:t>в режиме «одного окна»</a:t>
          </a:r>
          <a:endParaRPr sz="2000">
            <a:solidFill>
              <a:schemeClr val="accent2">
                <a:lumMod val="85000"/>
                <a:lumOff val="15000"/>
              </a:schemeClr>
            </a:solidFill>
          </a:endParaRPr>
        </a:p>
        <a:p>
          <a:pPr defTabSz="533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700"/>
        </a:p>
      </dgm:t>
    </dgm:pt>
    <dgm:pt modelId="{8C1BB805-CFFB-4E00-9ECC-0833885923C0}" type="sibTrans" cxnId="{DEA75687-073B-4965-A5B5-7F7F1284A27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49A305C-ECE3-45DC-80C8-8D1F0CFB2FF2}" type="parTrans" cxnId="{DEA75687-073B-4965-A5B5-7F7F1284A27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AA7E9D1-08AF-4EB7-9668-5369F187AFFD}" type="pres">
      <dgm:prSet presAssocID="{626FA685-4ECA-4BE8-B11E-2254C5F3170F}" presName="Name0" presStyleCnt="0">
        <dgm:presLayoutVars>
          <dgm:chMax val="7"/>
          <dgm:chPref val="7"/>
          <dgm:dir val="norm"/>
        </dgm:presLayoutVars>
      </dgm:prSet>
      <dgm:spPr bwMode="auto"/>
    </dgm:pt>
    <dgm:pt modelId="{6C3930B9-E7E2-45A4-A152-9061E223C058}" type="pres">
      <dgm:prSet presAssocID="{626FA685-4ECA-4BE8-B11E-2254C5F3170F}" presName="Name1" presStyleCnt="0"/>
      <dgm:spPr bwMode="auto"/>
    </dgm:pt>
    <dgm:pt modelId="{2FF5B420-3169-4D9F-8C35-106C33F6359B}" type="pres">
      <dgm:prSet presAssocID="{626FA685-4ECA-4BE8-B11E-2254C5F3170F}" presName="cycle" presStyleCnt="0"/>
      <dgm:spPr bwMode="auto"/>
    </dgm:pt>
    <dgm:pt modelId="{4E54EAF6-7126-4494-8427-6D36B737FD37}" type="pres">
      <dgm:prSet presAssocID="{626FA685-4ECA-4BE8-B11E-2254C5F3170F}" presName="srcNode" presStyleLbl="node1" presStyleIdx="0" presStyleCnt="3"/>
      <dgm:spPr bwMode="auto"/>
    </dgm:pt>
    <dgm:pt modelId="{EC8FCBC1-A88E-44F4-AF51-15E4EC458FFD}" type="pres">
      <dgm:prSet presAssocID="{626FA685-4ECA-4BE8-B11E-2254C5F3170F}" presName="conn" presStyleLbl="parChTrans1D2" presStyleIdx="0" presStyleCnt="1"/>
      <dgm:spPr bwMode="auto"/>
    </dgm:pt>
    <dgm:pt modelId="{3E494BCD-BC5E-4011-A6C6-01A0A064D64E}" type="pres">
      <dgm:prSet presAssocID="{626FA685-4ECA-4BE8-B11E-2254C5F3170F}" presName="extraNode" presStyleLbl="node1" presStyleIdx="0" presStyleCnt="3"/>
      <dgm:spPr bwMode="auto"/>
    </dgm:pt>
    <dgm:pt modelId="{D1AD9D0E-82AE-46DA-96E5-F4C4F8B6E328}" type="pres">
      <dgm:prSet presAssocID="{626FA685-4ECA-4BE8-B11E-2254C5F3170F}" presName="dstNode" presStyleLbl="node1" presStyleIdx="0" presStyleCnt="3"/>
      <dgm:spPr bwMode="auto"/>
    </dgm:pt>
    <dgm:pt modelId="{EB6F5C3C-5527-4765-A7CB-1F09F066D110}" type="pres">
      <dgm:prSet custLinFactNeighborX="-1334" custLinFactNeighborY="-502" custScaleX="101865" custScaleY="117802" presAssocID="{B5781378-4ABF-464F-88C2-3040048BC849}" presName="text_1" presStyleLbl="node1" presStyleIdx="0" presStyleCnt="3">
        <dgm:presLayoutVars>
          <dgm:bulletEnabled val="1"/>
        </dgm:presLayoutVars>
      </dgm:prSet>
      <dgm:spPr bwMode="auto"/>
    </dgm:pt>
    <dgm:pt modelId="{BAAED10F-B1B7-44FC-A502-2FD6604AD7A6}" type="pres">
      <dgm:prSet presAssocID="{B5781378-4ABF-464F-88C2-3040048BC849}" presName="accent_1" presStyleCnt="0"/>
      <dgm:spPr bwMode="auto"/>
    </dgm:pt>
    <dgm:pt modelId="{98CF7FB8-66B7-446E-91F0-C1128CC88339}" type="pres">
      <dgm:prSet presAssocID="{B5781378-4ABF-464F-88C2-3040048BC849}" presName="accentRepeatNode" presStyleLbl="solidFgAcc1" presStyleIdx="0" presStyleCnt="3"/>
      <dgm:spPr bwMode="auto">
        <a:blipFill>
          <a:blip r:embed="rId1"/>
          <a:srcRect l="12121" t="0" r="12120" b="0"/>
          <a:stretch/>
        </a:blipFill>
        <a:ln>
          <a:solidFill>
            <a:schemeClr val="accent3">
              <a:lumMod val="75000"/>
            </a:schemeClr>
          </a:solidFill>
        </a:ln>
      </dgm:spPr>
    </dgm:pt>
    <dgm:pt modelId="{50FFBD8C-0D14-4583-AC86-9CA33894D9A0}" type="pres">
      <dgm:prSet custLinFactNeighborX="-435" custLinFactNeighborY="-23771" presAssocID="{96457078-87C4-4F58-B896-7C14DC93C112}" presName="text_2" presStyleLbl="node1" presStyleIdx="1" presStyleCnt="3">
        <dgm:presLayoutVars>
          <dgm:bulletEnabled val="1"/>
        </dgm:presLayoutVars>
      </dgm:prSet>
      <dgm:spPr bwMode="auto"/>
    </dgm:pt>
    <dgm:pt modelId="{20C5ACAD-A3B6-4335-810A-E45500FEA6F2}" type="pres">
      <dgm:prSet presAssocID="{96457078-87C4-4F58-B896-7C14DC93C112}" presName="accent_2" presStyleCnt="0"/>
      <dgm:spPr bwMode="auto"/>
    </dgm:pt>
    <dgm:pt modelId="{3C39A32B-DB22-42FD-8E55-3ED420DBF63B}" type="pres">
      <dgm:prSet custLinFactNeighborX="-3737" custLinFactNeighborY="-12090" presAssocID="{96457078-87C4-4F58-B896-7C14DC93C112}" presName="accentRepeatNode" presStyleLbl="solidFgAcc1" presStyleIdx="1" presStyleCnt="3"/>
      <dgm:spPr bwMode="auto">
        <a:blipFill>
          <a:blip r:embed="rId1"/>
          <a:srcRect l="12121" t="0" r="12120" b="0"/>
          <a:stretch/>
        </a:blipFill>
        <a:ln>
          <a:solidFill>
            <a:schemeClr val="accent3">
              <a:lumMod val="75000"/>
            </a:schemeClr>
          </a:solidFill>
        </a:ln>
      </dgm:spPr>
    </dgm:pt>
    <dgm:pt modelId="{B669D1B1-FD9B-49C4-B775-9ED19766ED9C}" type="pres">
      <dgm:prSet custLinFactNeighborX="-1434" custLinFactNeighborY="-17696" custScaleX="103827" custScaleY="140888" presAssocID="{834B76D0-3391-4BDB-8EE8-1D539AB1C70F}" presName="text_3" presStyleLbl="node1" presStyleIdx="2" presStyleCnt="3">
        <dgm:presLayoutVars>
          <dgm:bulletEnabled val="1"/>
        </dgm:presLayoutVars>
      </dgm:prSet>
      <dgm:spPr bwMode="auto"/>
    </dgm:pt>
    <dgm:pt modelId="{D53FAAB3-5DC1-4563-B801-492134024E33}" type="pres">
      <dgm:prSet presAssocID="{834B76D0-3391-4BDB-8EE8-1D539AB1C70F}" presName="accent_3" presStyleCnt="0"/>
      <dgm:spPr bwMode="auto"/>
    </dgm:pt>
    <dgm:pt modelId="{CE5500A0-FB55-4FB7-9D72-9764B2F7DE2B}" type="pres">
      <dgm:prSet custLinFactNeighborX="-4174" custLinFactNeighborY="-15061" custScaleX="102045" custScaleY="110904" presAssocID="{834B76D0-3391-4BDB-8EE8-1D539AB1C70F}" presName="accentRepeatNode" presStyleLbl="solidFgAcc1" presStyleIdx="2" presStyleCnt="3"/>
      <dgm:spPr bwMode="auto">
        <a:blipFill>
          <a:blip r:embed="rId1"/>
          <a:srcRect l="12121" t="0" r="12120" b="0"/>
          <a:stretch/>
        </a:blipFill>
        <a:ln>
          <a:solidFill>
            <a:schemeClr val="accent3">
              <a:lumMod val="75000"/>
            </a:schemeClr>
          </a:solidFill>
        </a:ln>
      </dgm:spPr>
    </dgm:pt>
  </dgm:ptLst>
  <dgm:cxnLst>
    <dgm:cxn modelId="{3EEE5304-E568-42C6-8737-0E5616CA2721}" srcId="{626FA685-4ECA-4BE8-B11E-2254C5F3170F}" destId="{B5781378-4ABF-464F-88C2-3040048BC849}" srcOrd="0" destOrd="0" parTransId="{C46EC8D6-925F-4D38-945C-11EB9C3989F3}" sibTransId="{6C7DC7CF-C7AF-4FC7-9322-93C0C691DF5D}"/>
    <dgm:cxn modelId="{D9AF795D-B6E0-4797-8CF5-AF969C7B7E34}" type="presOf" srcId="{834B76D0-3391-4BDB-8EE8-1D539AB1C70F}" destId="{B669D1B1-FD9B-49C4-B775-9ED19766ED9C}" srcOrd="0" destOrd="0" presId="urn:microsoft.com/office/officeart/2008/layout/VerticalCurvedList"/>
    <dgm:cxn modelId="{45339284-A896-4994-828B-7799A9498BFA}" type="presOf" srcId="{96457078-87C4-4F58-B896-7C14DC93C112}" destId="{50FFBD8C-0D14-4583-AC86-9CA33894D9A0}" srcOrd="0" destOrd="0" presId="urn:microsoft.com/office/officeart/2008/layout/VerticalCurvedList"/>
    <dgm:cxn modelId="{DEA75687-073B-4965-A5B5-7F7F1284A271}" srcId="{626FA685-4ECA-4BE8-B11E-2254C5F3170F}" destId="{96457078-87C4-4F58-B896-7C14DC93C112}" srcOrd="1" destOrd="0" parTransId="{749A305C-ECE3-45DC-80C8-8D1F0CFB2FF2}" sibTransId="{8C1BB805-CFFB-4E00-9ECC-0833885923C0}"/>
    <dgm:cxn modelId="{F9E4CE9C-92A2-40BA-AF96-FAF9ABCD0D37}" type="presOf" srcId="{6C7DC7CF-C7AF-4FC7-9322-93C0C691DF5D}" destId="{EC8FCBC1-A88E-44F4-AF51-15E4EC458FFD}" srcOrd="0" destOrd="0" presId="urn:microsoft.com/office/officeart/2008/layout/VerticalCurvedList"/>
    <dgm:cxn modelId="{99178FA0-44D0-4092-B0D1-D4B67A231B0D}" srcId="{626FA685-4ECA-4BE8-B11E-2254C5F3170F}" destId="{834B76D0-3391-4BDB-8EE8-1D539AB1C70F}" srcOrd="2" destOrd="0" parTransId="{798F9F42-C31E-453F-AFBF-87B8EB1F2A8C}" sibTransId="{DE238228-B1BB-4BEA-80D9-D9819FF5AEC1}"/>
    <dgm:cxn modelId="{12A0C6A9-6EB7-4AB0-96ED-59ECDBF504C0}" type="presOf" srcId="{626FA685-4ECA-4BE8-B11E-2254C5F3170F}" destId="{DAA7E9D1-08AF-4EB7-9668-5369F187AFFD}" srcOrd="0" destOrd="0" presId="urn:microsoft.com/office/officeart/2008/layout/VerticalCurvedList"/>
    <dgm:cxn modelId="{A532A2FB-B77D-4C0B-AAB0-C06EBD2F9EA1}" type="presOf" srcId="{B5781378-4ABF-464F-88C2-3040048BC849}" destId="{EB6F5C3C-5527-4765-A7CB-1F09F066D110}" srcOrd="0" destOrd="0" presId="urn:microsoft.com/office/officeart/2008/layout/VerticalCurvedList"/>
    <dgm:cxn modelId="{3D57258E-C135-424F-927E-489CF74BA350}" type="presParOf" srcId="{DAA7E9D1-08AF-4EB7-9668-5369F187AFFD}" destId="{6C3930B9-E7E2-45A4-A152-9061E223C058}" srcOrd="0" destOrd="0" presId="urn:microsoft.com/office/officeart/2008/layout/VerticalCurvedList"/>
    <dgm:cxn modelId="{8C7D7E38-B81D-4E11-A929-447152971694}" type="presParOf" srcId="{6C3930B9-E7E2-45A4-A152-9061E223C058}" destId="{2FF5B420-3169-4D9F-8C35-106C33F6359B}" srcOrd="0" destOrd="0" presId="urn:microsoft.com/office/officeart/2008/layout/VerticalCurvedList"/>
    <dgm:cxn modelId="{31E6EF1E-9FE8-449B-A11F-834BC13E3AE6}" type="presParOf" srcId="{2FF5B420-3169-4D9F-8C35-106C33F6359B}" destId="{4E54EAF6-7126-4494-8427-6D36B737FD37}" srcOrd="0" destOrd="0" presId="urn:microsoft.com/office/officeart/2008/layout/VerticalCurvedList"/>
    <dgm:cxn modelId="{2C75B038-1702-43B7-8F30-89933C625B15}" type="presParOf" srcId="{2FF5B420-3169-4D9F-8C35-106C33F6359B}" destId="{EC8FCBC1-A88E-44F4-AF51-15E4EC458FFD}" srcOrd="1" destOrd="0" presId="urn:microsoft.com/office/officeart/2008/layout/VerticalCurvedList"/>
    <dgm:cxn modelId="{F2C27602-4E6F-4F5C-8E8B-4042F43565D1}" type="presParOf" srcId="{2FF5B420-3169-4D9F-8C35-106C33F6359B}" destId="{3E494BCD-BC5E-4011-A6C6-01A0A064D64E}" srcOrd="2" destOrd="0" presId="urn:microsoft.com/office/officeart/2008/layout/VerticalCurvedList"/>
    <dgm:cxn modelId="{F4AE98F5-2284-4CE0-A043-B59235FC97EE}" type="presParOf" srcId="{2FF5B420-3169-4D9F-8C35-106C33F6359B}" destId="{D1AD9D0E-82AE-46DA-96E5-F4C4F8B6E328}" srcOrd="3" destOrd="0" presId="urn:microsoft.com/office/officeart/2008/layout/VerticalCurvedList"/>
    <dgm:cxn modelId="{6EBD8BDF-2468-49E5-8326-BB8BFEB232AB}" type="presParOf" srcId="{6C3930B9-E7E2-45A4-A152-9061E223C058}" destId="{EB6F5C3C-5527-4765-A7CB-1F09F066D110}" srcOrd="1" destOrd="0" presId="urn:microsoft.com/office/officeart/2008/layout/VerticalCurvedList"/>
    <dgm:cxn modelId="{89B477B9-F7B4-443C-B8CA-DDAE247EDE19}" type="presParOf" srcId="{6C3930B9-E7E2-45A4-A152-9061E223C058}" destId="{BAAED10F-B1B7-44FC-A502-2FD6604AD7A6}" srcOrd="2" destOrd="0" presId="urn:microsoft.com/office/officeart/2008/layout/VerticalCurvedList"/>
    <dgm:cxn modelId="{C7202715-FFB3-4E36-A2A6-B8A6FF7F5090}" type="presParOf" srcId="{BAAED10F-B1B7-44FC-A502-2FD6604AD7A6}" destId="{98CF7FB8-66B7-446E-91F0-C1128CC88339}" srcOrd="0" destOrd="0" presId="urn:microsoft.com/office/officeart/2008/layout/VerticalCurvedList"/>
    <dgm:cxn modelId="{BA4B4EF5-826B-4361-9D2A-1C0BC01DF8FA}" type="presParOf" srcId="{6C3930B9-E7E2-45A4-A152-9061E223C058}" destId="{50FFBD8C-0D14-4583-AC86-9CA33894D9A0}" srcOrd="3" destOrd="0" presId="urn:microsoft.com/office/officeart/2008/layout/VerticalCurvedList"/>
    <dgm:cxn modelId="{77DD6821-39C4-4CE1-BB56-92EA0A68B3BD}" type="presParOf" srcId="{6C3930B9-E7E2-45A4-A152-9061E223C058}" destId="{20C5ACAD-A3B6-4335-810A-E45500FEA6F2}" srcOrd="4" destOrd="0" presId="urn:microsoft.com/office/officeart/2008/layout/VerticalCurvedList"/>
    <dgm:cxn modelId="{8906B4EB-29A8-4F17-B3C3-E00B31ACFD70}" type="presParOf" srcId="{20C5ACAD-A3B6-4335-810A-E45500FEA6F2}" destId="{3C39A32B-DB22-42FD-8E55-3ED420DBF63B}" srcOrd="0" destOrd="0" presId="urn:microsoft.com/office/officeart/2008/layout/VerticalCurvedList"/>
    <dgm:cxn modelId="{056515C2-B87C-48C5-922E-B6DD1BDF2A73}" type="presParOf" srcId="{6C3930B9-E7E2-45A4-A152-9061E223C058}" destId="{B669D1B1-FD9B-49C4-B775-9ED19766ED9C}" srcOrd="5" destOrd="0" presId="urn:microsoft.com/office/officeart/2008/layout/VerticalCurvedList"/>
    <dgm:cxn modelId="{E68C21E2-A500-4A84-A1FC-56C7118C0E04}" type="presParOf" srcId="{6C3930B9-E7E2-45A4-A152-9061E223C058}" destId="{D53FAAB3-5DC1-4563-B801-492134024E33}" srcOrd="6" destOrd="0" presId="urn:microsoft.com/office/officeart/2008/layout/VerticalCurvedList"/>
    <dgm:cxn modelId="{00853F0B-E749-460E-BC1D-B7517D7232ED}" type="presParOf" srcId="{D53FAAB3-5DC1-4563-B801-492134024E33}" destId="{CE5500A0-FB55-4FB7-9D72-9764B2F7DE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535137668" name=""/>
      <dsp:cNvGrpSpPr/>
    </dsp:nvGrpSpPr>
    <dsp:grpSpPr bwMode="auto">
      <a:xfrm>
        <a:off x="0" y="0"/>
        <a:ext cx="4472337" cy="4101500"/>
        <a:chOff x="0" y="0"/>
        <a:chExt cx="4472337" cy="4101500"/>
      </a:xfrm>
    </dsp:grpSpPr>
    <dsp:sp modelId="{EC8FCBC1-A88E-44F4-AF51-15E4EC458FFD}">
      <dsp:nvSpPr>
        <dsp:cNvPr id="0" name=""/>
        <dsp:cNvSpPr/>
      </dsp:nvSpPr>
      <dsp:spPr bwMode="auto">
        <a:xfrm>
          <a:off x="-4669140" y="-710857"/>
          <a:ext cx="5523216" cy="5523216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B6F5C3C-5527-4765-A7CB-1F09F066D110}">
      <dsp:nvSpPr>
        <dsp:cNvPr id="0" name=""/>
        <dsp:cNvSpPr/>
      </dsp:nvSpPr>
      <dsp:spPr bwMode="auto">
        <a:xfrm>
          <a:off x="450552" y="333017"/>
          <a:ext cx="3918184" cy="9663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51113" tIns="30480" rIns="30480" bIns="30480" numCol="1" spcCol="1270" anchor="ctr" anchorCtr="0">
          <a:noAutofit/>
        </a:bodyPr>
        <a:lstStyle/>
        <a:p>
          <a:pPr marL="0" lvl="0" indent="0" algn="just" defTabSz="5333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 b="0">
              <a:solidFill>
                <a:schemeClr val="accent2">
                  <a:lumMod val="85000"/>
                  <a:lumOff val="15000"/>
                </a:schemeClr>
              </a:solidFill>
            </a:rPr>
            <a:t>оказание мер государственной поддержки в приоритетном порядке </a:t>
          </a:r>
          <a:r>
            <a:rPr lang="ru-RU" sz="1200" b="1">
              <a:solidFill>
                <a:schemeClr val="accent2">
                  <a:lumMod val="85000"/>
                  <a:lumOff val="15000"/>
                </a:schemeClr>
              </a:solidFill>
            </a:rPr>
            <a:t>уполномоченными специалистами КЦЗН</a:t>
          </a:r>
          <a:endParaRPr sz="1800">
            <a:solidFill>
              <a:schemeClr val="accent2">
                <a:lumMod val="85000"/>
                <a:lumOff val="15000"/>
              </a:schemeClr>
            </a:solidFill>
          </a:endParaRPr>
        </a:p>
      </dsp:txBody>
      <dsp:txXfrm>
        <a:off x="450552" y="333017"/>
        <a:ext cx="3918184" cy="966329"/>
      </dsp:txXfrm>
    </dsp:sp>
    <dsp:sp modelId="{98CF7FB8-66B7-446E-91F0-C1128CC88339}">
      <dsp:nvSpPr>
        <dsp:cNvPr id="0" name=""/>
        <dsp:cNvSpPr/>
      </dsp:nvSpPr>
      <dsp:spPr bwMode="auto">
        <a:xfrm>
          <a:off x="25044" y="307612"/>
          <a:ext cx="1025375" cy="1025375"/>
        </a:xfrm>
        <a:prstGeom prst="ellipse">
          <a:avLst/>
        </a:prstGeom>
        <a:blipFill>
          <a:blip r:embed="rId1"/>
          <a:srcRect l="12121" t="0" r="12120" b="0"/>
          <a:stretch/>
        </a:blip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0FFBD8C-0D14-4583-AC86-9CA33894D9A0}">
      <dsp:nvSpPr>
        <dsp:cNvPr id="0" name=""/>
        <dsp:cNvSpPr/>
      </dsp:nvSpPr>
      <dsp:spPr bwMode="auto">
        <a:xfrm>
          <a:off x="820476" y="1445606"/>
          <a:ext cx="3548269" cy="8203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51113" tIns="30480" rIns="30480" bIns="30480" numCol="1" spcCol="1270" anchor="ctr" anchorCtr="0">
          <a:noAutofit/>
        </a:bodyPr>
        <a:lstStyle/>
        <a:p>
          <a:pPr marL="0" marR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 b="0">
              <a:solidFill>
                <a:schemeClr val="accent2">
                  <a:lumMod val="85000"/>
                  <a:lumOff val="15000"/>
                </a:schemeClr>
              </a:solidFill>
            </a:rPr>
            <a:t>предоставление мер государственной поддержки </a:t>
          </a:r>
          <a:r>
            <a:rPr lang="ru-RU" sz="1200" b="1">
              <a:solidFill>
                <a:schemeClr val="accent2">
                  <a:lumMod val="85000"/>
                  <a:lumOff val="15000"/>
                </a:schemeClr>
              </a:solidFill>
            </a:rPr>
            <a:t>в режиме «одного окна»</a:t>
          </a:r>
          <a:endParaRPr sz="2000">
            <a:solidFill>
              <a:schemeClr val="accent2">
                <a:lumMod val="85000"/>
                <a:lumOff val="15000"/>
              </a:schemeClr>
            </a:solidFill>
          </a:endParaRPr>
        </a:p>
        <a:p>
          <a:pPr lvl="0" defTabSz="5333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700"/>
        </a:p>
      </dsp:txBody>
      <dsp:txXfrm>
        <a:off x="820476" y="1445606"/>
        <a:ext cx="3548269" cy="820300"/>
      </dsp:txXfrm>
    </dsp:sp>
    <dsp:sp modelId="{3C39A32B-DB22-42FD-8E55-3ED420DBF63B}">
      <dsp:nvSpPr>
        <dsp:cNvPr id="0" name=""/>
        <dsp:cNvSpPr/>
      </dsp:nvSpPr>
      <dsp:spPr bwMode="auto">
        <a:xfrm>
          <a:off x="284905" y="1414094"/>
          <a:ext cx="1025375" cy="1025375"/>
        </a:xfrm>
        <a:prstGeom prst="ellipse">
          <a:avLst/>
        </a:prstGeom>
        <a:blipFill>
          <a:blip r:embed="rId1"/>
          <a:srcRect l="12121" t="0" r="12120" b="0"/>
          <a:stretch/>
        </a:blip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669D1B1-FD9B-49C4-B775-9ED19766ED9C}">
      <dsp:nvSpPr>
        <dsp:cNvPr id="0" name=""/>
        <dsp:cNvSpPr/>
      </dsp:nvSpPr>
      <dsp:spPr bwMode="auto">
        <a:xfrm>
          <a:off x="408972" y="2558187"/>
          <a:ext cx="3993651" cy="115570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51113" tIns="30480" rIns="30480" bIns="30480" numCol="1" spcCol="1270" anchor="ctr" anchorCtr="0">
          <a:noAutofit/>
        </a:bodyPr>
        <a:lstStyle/>
        <a:p>
          <a:pPr marL="0" lvl="0" indent="0" algn="just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200" b="1">
              <a:solidFill>
                <a:schemeClr val="accent2">
                  <a:lumMod val="85000"/>
                  <a:lumOff val="15000"/>
                </a:schemeClr>
              </a:solidFill>
            </a:rPr>
            <a:t>организация выездов в ФГКУ «321 военный клинический госпиталь» Министерства обороны Российской Федерации</a:t>
          </a:r>
          <a:r>
            <a:rPr lang="ru-RU" sz="1200" b="0">
              <a:solidFill>
                <a:schemeClr val="accent2">
                  <a:lumMod val="85000"/>
                  <a:lumOff val="15000"/>
                </a:schemeClr>
              </a:solidFill>
            </a:rPr>
            <a:t> для информирования участников СВО о мерах поддержки</a:t>
          </a:r>
          <a:endParaRPr sz="1200" b="0">
            <a:solidFill>
              <a:schemeClr val="accent2">
                <a:lumMod val="85000"/>
                <a:lumOff val="15000"/>
              </a:schemeClr>
            </a:solidFill>
          </a:endParaRPr>
        </a:p>
      </dsp:txBody>
      <dsp:txXfrm>
        <a:off x="408972" y="2558187"/>
        <a:ext cx="3993651" cy="1155704"/>
      </dsp:txXfrm>
    </dsp:sp>
    <dsp:sp modelId="{CE5500A0-FB55-4FB7-9D72-9764B2F7DE2B}">
      <dsp:nvSpPr>
        <dsp:cNvPr id="0" name=""/>
        <dsp:cNvSpPr/>
      </dsp:nvSpPr>
      <dsp:spPr bwMode="auto">
        <a:xfrm>
          <a:off x="0" y="2558187"/>
          <a:ext cx="1046354" cy="1137181"/>
        </a:xfrm>
        <a:prstGeom prst="ellipse">
          <a:avLst/>
        </a:prstGeom>
        <a:blipFill>
          <a:blip r:embed="rId1"/>
          <a:srcRect l="12121" t="0" r="12120" b="0"/>
          <a:stretch/>
        </a:blip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rcRect l="0" t="1" r="0" b="17936"/>
          <a:stretch/>
        </p:blipFill>
        <p:spPr bwMode="auto">
          <a:xfrm>
            <a:off x="223736" y="1126714"/>
            <a:ext cx="8792308" cy="310706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 bwMode="auto">
          <a:xfrm>
            <a:off x="308151" y="1126716"/>
            <a:ext cx="6026257" cy="2116414"/>
          </a:xfrm>
          <a:prstGeom prst="rect">
            <a:avLst/>
          </a:prstGeom>
          <a:gradFill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ru-RU" sz="150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08151" y="1126722"/>
            <a:ext cx="6026257" cy="1411699"/>
          </a:xfrm>
        </p:spPr>
        <p:txBody>
          <a:bodyPr bIns="149157" anchor="b">
            <a:normAutofit/>
          </a:bodyPr>
          <a:lstStyle>
            <a:lvl1pPr marL="366165" indent="0" algn="l">
              <a:defRPr sz="1500" b="1" spc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1042" y="1369220"/>
            <a:ext cx="8543925" cy="3263503"/>
          </a:xfrm>
          <a:prstGeom prst="rect">
            <a:avLst/>
          </a:prstGeom>
        </p:spPr>
        <p:txBody>
          <a:bodyPr vert="horz" lIns="58286" tIns="29144" rIns="58286" bIns="29144" rtlCol="0">
            <a:normAutofit/>
          </a:bodyPr>
          <a:lstStyle>
            <a:lvl1pPr marL="204002" indent="-204002" algn="l" defTabSz="816005">
              <a:lnSpc>
                <a:spcPct val="90000"/>
              </a:lnSpc>
              <a:spcBef>
                <a:spcPts val="893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612004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1020008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1428011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1836012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244015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019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023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022" indent="-204002" algn="l" defTabSz="816005">
              <a:lnSpc>
                <a:spcPct val="90000"/>
              </a:lnSpc>
              <a:spcBef>
                <a:spcPts val="446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81037" y="4767266"/>
            <a:ext cx="2228850" cy="273844"/>
          </a:xfrm>
          <a:prstGeom prst="rect">
            <a:avLst/>
          </a:prstGeom>
        </p:spPr>
        <p:txBody>
          <a:bodyPr vert="horz" lIns="58286" tIns="29144" rIns="58286" bIns="29144" rtlCol="0" anchor="ctr"/>
          <a:lstStyle>
            <a:defPPr lvl="0">
              <a:defRPr lang="en-US"/>
            </a:defPPr>
            <a:lvl1pPr marL="0" lvl="0" algn="l" defTabSz="408004">
              <a:defRPr sz="11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08004" lvl="1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005" lvl="2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007" lvl="3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011" lvl="4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014" lvl="5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017" lvl="6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019" lvl="7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022" lvl="8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81370" y="4767266"/>
            <a:ext cx="3343275" cy="273844"/>
          </a:xfrm>
          <a:prstGeom prst="rect">
            <a:avLst/>
          </a:prstGeom>
        </p:spPr>
        <p:txBody>
          <a:bodyPr vert="horz" lIns="58286" tIns="29144" rIns="58286" bIns="29144" rtlCol="0" anchor="ctr"/>
          <a:lstStyle>
            <a:defPPr lvl="0">
              <a:defRPr lang="en-US"/>
            </a:defPPr>
            <a:lvl1pPr marL="0" lvl="0" algn="ctr" defTabSz="408004">
              <a:defRPr sz="1100" b="0" i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  <a:lvl2pPr marL="408004" lvl="1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005" lvl="2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007" lvl="3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011" lvl="4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014" lvl="5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017" lvl="6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019" lvl="7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022" lvl="8" algn="l" defTabSz="408004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48A8BB-B201-495E-AE28-3EB55DFDA6C9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004" indent="0">
              <a:buNone/>
              <a:defRPr sz="2500"/>
            </a:lvl2pPr>
            <a:lvl3pPr marL="816005" indent="0">
              <a:buNone/>
              <a:defRPr sz="2100"/>
            </a:lvl3pPr>
            <a:lvl4pPr marL="1224007" indent="0">
              <a:buNone/>
              <a:defRPr sz="1800"/>
            </a:lvl4pPr>
            <a:lvl5pPr marL="1632011" indent="0">
              <a:buNone/>
              <a:defRPr sz="1800"/>
            </a:lvl5pPr>
            <a:lvl6pPr marL="2040014" indent="0">
              <a:buNone/>
              <a:defRPr sz="1800"/>
            </a:lvl6pPr>
            <a:lvl7pPr marL="2448017" indent="0">
              <a:buNone/>
              <a:defRPr sz="1800"/>
            </a:lvl7pPr>
            <a:lvl8pPr marL="2856019" indent="0">
              <a:buNone/>
              <a:defRPr sz="1800"/>
            </a:lvl8pPr>
            <a:lvl9pPr marL="3264022" indent="0">
              <a:buNone/>
              <a:defRPr sz="18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004" indent="0">
              <a:buNone/>
              <a:defRPr sz="1200"/>
            </a:lvl2pPr>
            <a:lvl3pPr marL="816005" indent="0">
              <a:buNone/>
              <a:defRPr sz="1100"/>
            </a:lvl3pPr>
            <a:lvl4pPr marL="1224007" indent="0">
              <a:buNone/>
              <a:defRPr sz="900"/>
            </a:lvl4pPr>
            <a:lvl5pPr marL="1632011" indent="0">
              <a:buNone/>
              <a:defRPr sz="900"/>
            </a:lvl5pPr>
            <a:lvl6pPr marL="2040014" indent="0">
              <a:buNone/>
              <a:defRPr sz="900"/>
            </a:lvl6pPr>
            <a:lvl7pPr marL="2448017" indent="0">
              <a:buNone/>
              <a:defRPr sz="900"/>
            </a:lvl7pPr>
            <a:lvl8pPr marL="2856019" indent="0">
              <a:buNone/>
              <a:defRPr sz="900"/>
            </a:lvl8pPr>
            <a:lvl9pPr marL="3264022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81" y="273844"/>
            <a:ext cx="1971675" cy="435887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6" y="273844"/>
            <a:ext cx="5800725" cy="435887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273848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30061" y="202853"/>
            <a:ext cx="8483878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ru-RU"/>
              <a:t>Введи наименование отрасли</a:t>
            </a:r>
            <a:endParaRPr lang="en-GB"/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30061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246201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459397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14" name="Flowchart: Off-page Connector 13"/>
          <p:cNvSpPr/>
          <p:nvPr userDrawn="1"/>
        </p:nvSpPr>
        <p:spPr bwMode="auto">
          <a:xfrm>
            <a:off x="2462020" y="799762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816005">
              <a:defRPr/>
            </a:pPr>
            <a:r>
              <a:rPr lang="ru-RU" sz="1000" b="1">
                <a:solidFill>
                  <a:prstClr val="white"/>
                </a:solidFill>
              </a:rPr>
              <a:t>Заделы региона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15" name="Flowchart: Off-page Connector 14"/>
          <p:cNvSpPr/>
          <p:nvPr userDrawn="1"/>
        </p:nvSpPr>
        <p:spPr bwMode="auto">
          <a:xfrm>
            <a:off x="4593979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816005">
              <a:defRPr/>
            </a:pPr>
            <a:r>
              <a:rPr lang="ru-RU" sz="1000" b="1">
                <a:solidFill>
                  <a:prstClr val="white"/>
                </a:solidFill>
              </a:rPr>
              <a:t>Тренды отрасли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330061" y="1111682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1.1. Ключевые показатели: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 bwMode="auto">
          <a:xfrm>
            <a:off x="330061" y="2773664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1.2. Связанные отрасли: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2462019" y="111168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/>
          <a:p>
            <a:pPr defTabSz="291431">
              <a:defRPr/>
            </a:pPr>
            <a:r>
              <a:rPr lang="ru-RU" sz="900" b="1">
                <a:solidFill>
                  <a:prstClr val="white"/>
                </a:solidFill>
              </a:rPr>
              <a:t>2.1. Топ</a:t>
            </a:r>
            <a:r>
              <a:rPr lang="en-US" sz="900" b="1">
                <a:solidFill>
                  <a:prstClr val="white"/>
                </a:solidFill>
              </a:rPr>
              <a:t>-5 </a:t>
            </a:r>
            <a:r>
              <a:rPr lang="ru-RU" sz="900" b="1">
                <a:solidFill>
                  <a:prstClr val="white"/>
                </a:solidFill>
              </a:rPr>
              <a:t>орг-ий </a:t>
            </a:r>
            <a:r>
              <a:rPr lang="en-GB" sz="900" b="1">
                <a:solidFill>
                  <a:prstClr val="white"/>
                </a:solidFill>
              </a:rPr>
              <a:t>(&gt;50 </a:t>
            </a:r>
            <a:r>
              <a:rPr lang="ru-RU" sz="900" b="1">
                <a:solidFill>
                  <a:prstClr val="white"/>
                </a:solidFill>
              </a:rPr>
              <a:t>млн р.):</a:t>
            </a:r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 bwMode="auto">
          <a:xfrm>
            <a:off x="2462019" y="2060613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/>
          <a:p>
            <a:pPr defTabSz="291431">
              <a:defRPr/>
            </a:pPr>
            <a:r>
              <a:rPr lang="ru-RU" sz="900" b="1">
                <a:solidFill>
                  <a:prstClr val="white"/>
                </a:solidFill>
              </a:rPr>
              <a:t>2.2 Ключевые продукты:</a:t>
            </a:r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6725938" y="1007535"/>
            <a:ext cx="2088000" cy="3291576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 bwMode="auto">
          <a:xfrm>
            <a:off x="2462019" y="2773663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/>
          <a:p>
            <a:pPr defTabSz="291431">
              <a:defRPr/>
            </a:pPr>
            <a:r>
              <a:rPr lang="ru-RU" sz="900" b="1">
                <a:solidFill>
                  <a:prstClr val="white"/>
                </a:solidFill>
              </a:rPr>
              <a:t>2.3. Ресурсы:</a:t>
            </a:r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 bwMode="auto">
          <a:xfrm>
            <a:off x="6725938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630" tIns="29144" rIns="0" bIns="29144" rtlCol="0" anchor="ctr"/>
          <a:lstStyle/>
          <a:p>
            <a:pPr algn="ctr" defTabSz="816005">
              <a:defRPr/>
            </a:pPr>
            <a:r>
              <a:rPr lang="ru-RU" sz="1000" b="1">
                <a:solidFill>
                  <a:prstClr val="white"/>
                </a:solidFill>
              </a:rPr>
              <a:t>Возможности локализации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 bwMode="auto">
          <a:xfrm>
            <a:off x="4593979" y="111168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3.1. Мировые тренды: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 bwMode="auto">
          <a:xfrm>
            <a:off x="4610960" y="1267552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Новые продукты: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 bwMode="auto">
          <a:xfrm>
            <a:off x="4593979" y="2773664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3.2. Российские тренды: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 bwMode="auto">
          <a:xfrm>
            <a:off x="340220" y="126755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Производство</a:t>
            </a:r>
            <a:r>
              <a:rPr lang="en-US" sz="900">
                <a:solidFill>
                  <a:prstClr val="black"/>
                </a:solidFill>
              </a:rPr>
              <a:t> (2017)</a:t>
            </a:r>
            <a:r>
              <a:rPr lang="ru-RU" sz="900">
                <a:solidFill>
                  <a:prstClr val="black"/>
                </a:solidFill>
              </a:rPr>
              <a:t>, млрд руб.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 bwMode="auto">
          <a:xfrm>
            <a:off x="340220" y="2060614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Рабочие места</a:t>
            </a:r>
            <a:r>
              <a:rPr lang="en-US" sz="900">
                <a:solidFill>
                  <a:prstClr val="black"/>
                </a:solidFill>
              </a:rPr>
              <a:t> (2017)</a:t>
            </a:r>
            <a:r>
              <a:rPr lang="ru-RU" sz="900">
                <a:solidFill>
                  <a:prstClr val="black"/>
                </a:solidFill>
              </a:rPr>
              <a:t>, тыс. ед.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 bwMode="auto">
          <a:xfrm>
            <a:off x="2479003" y="126755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Выручка (2017), млрд руб.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 bwMode="auto">
          <a:xfrm>
            <a:off x="2479003" y="29404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Природные ресурсы: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2479003" y="360653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Человеческий потенциал: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 bwMode="auto">
          <a:xfrm>
            <a:off x="4610960" y="2055924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Растущие рынки: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 userDrawn="1"/>
        </p:nvSpPr>
        <p:spPr bwMode="auto">
          <a:xfrm>
            <a:off x="4610963" y="29404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Госполитика: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4610963" y="360653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Импортозамещение: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48" name="Text Placeholder 37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2462018" y="2220106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49" name="Text Placeholder 3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2477850" y="3074660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ресурсы	</a:t>
            </a:r>
            <a:endParaRPr lang="en-GB"/>
          </a:p>
        </p:txBody>
      </p:sp>
      <p:sp>
        <p:nvSpPr>
          <p:cNvPr id="50" name="Text Placeholder 37"/>
          <p:cNvSpPr>
            <a:spLocks noGrp="1"/>
          </p:cNvSpPr>
          <p:nvPr userDrawn="1">
            <p:ph type="body" sz="quarter" idx="13" hasCustomPrompt="1"/>
          </p:nvPr>
        </p:nvSpPr>
        <p:spPr bwMode="auto">
          <a:xfrm>
            <a:off x="4604141" y="3074660"/>
            <a:ext cx="2046185" cy="516401"/>
          </a:xfrm>
          <a:prstGeom prst="rect">
            <a:avLst/>
          </a:prstGeom>
        </p:spPr>
        <p:txBody>
          <a:bodyPr lIns="34421" tIns="0" rIns="0" bIns="0"/>
          <a:lstStyle>
            <a:lvl1pPr marL="0" indent="321585"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информацию	</a:t>
            </a:r>
            <a:endParaRPr lang="en-GB"/>
          </a:p>
        </p:txBody>
      </p:sp>
      <p:sp>
        <p:nvSpPr>
          <p:cNvPr id="51" name="Text Placeholder 37"/>
          <p:cNvSpPr>
            <a:spLocks noGrp="1"/>
          </p:cNvSpPr>
          <p:nvPr userDrawn="1">
            <p:ph type="body" sz="quarter" idx="14" hasCustomPrompt="1"/>
          </p:nvPr>
        </p:nvSpPr>
        <p:spPr bwMode="auto">
          <a:xfrm>
            <a:off x="2477846" y="3737423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потенциал	</a:t>
            </a:r>
            <a:endParaRPr lang="en-GB"/>
          </a:p>
        </p:txBody>
      </p:sp>
      <p:sp>
        <p:nvSpPr>
          <p:cNvPr id="52" name="Text Placeholder 37"/>
          <p:cNvSpPr>
            <a:spLocks noGrp="1"/>
          </p:cNvSpPr>
          <p:nvPr userDrawn="1">
            <p:ph type="body" sz="quarter" idx="15" hasCustomPrompt="1"/>
          </p:nvPr>
        </p:nvSpPr>
        <p:spPr bwMode="auto">
          <a:xfrm>
            <a:off x="4593976" y="3737423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информацию об импортозамещении	</a:t>
            </a:r>
            <a:endParaRPr lang="en-GB"/>
          </a:p>
        </p:txBody>
      </p:sp>
      <p:sp>
        <p:nvSpPr>
          <p:cNvPr id="53" name="Text Placeholder 3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93980" y="1412569"/>
            <a:ext cx="2056342" cy="592000"/>
          </a:xfrm>
          <a:prstGeom prst="rect">
            <a:avLst/>
          </a:prstGeom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54" name="Text Placeholder 3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93976" y="2220106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рынки 	</a:t>
            </a:r>
            <a:endParaRPr lang="en-GB"/>
          </a:p>
        </p:txBody>
      </p:sp>
      <p:sp>
        <p:nvSpPr>
          <p:cNvPr id="55" name="TextBox 54"/>
          <p:cNvSpPr txBox="1"/>
          <p:nvPr userDrawn="1"/>
        </p:nvSpPr>
        <p:spPr bwMode="auto">
          <a:xfrm>
            <a:off x="340220" y="29404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Отрасли-поставщики: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 userDrawn="1"/>
        </p:nvSpPr>
        <p:spPr bwMode="auto">
          <a:xfrm>
            <a:off x="340220" y="3606533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black"/>
                </a:solidFill>
              </a:rPr>
              <a:t>Отрасли-потребители:</a:t>
            </a:r>
            <a:endParaRPr lang="en-GB" sz="900">
              <a:solidFill>
                <a:prstClr val="black"/>
              </a:solidFill>
            </a:endParaRPr>
          </a:p>
        </p:txBody>
      </p:sp>
      <p:sp>
        <p:nvSpPr>
          <p:cNvPr id="57" name="Text Placeholder 37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40220" y="3074660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поставщиков	</a:t>
            </a:r>
            <a:endParaRPr lang="en-GB"/>
          </a:p>
        </p:txBody>
      </p:sp>
      <p:sp>
        <p:nvSpPr>
          <p:cNvPr id="58" name="Text Placeholder 37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40220" y="3737423"/>
            <a:ext cx="2056342" cy="516401"/>
          </a:xfrm>
          <a:prstGeom prst="rect">
            <a:avLst/>
          </a:prstGeom>
        </p:spPr>
        <p:txBody>
          <a:bodyPr lIns="34421" tIns="0" rIns="0" bIns="0"/>
          <a:lstStyle>
            <a:lvl1pPr>
              <a:lnSpc>
                <a:spcPct val="100000"/>
              </a:lnSpc>
              <a:defRPr lang="en-GB" sz="900"/>
            </a:lvl1pPr>
          </a:lstStyle>
          <a:p>
            <a:pPr marL="0" lvl="0" indent="157249">
              <a:spcBef>
                <a:spcPts val="0"/>
              </a:spcBef>
              <a:defRPr/>
            </a:pPr>
            <a:r>
              <a:rPr lang="ru-RU"/>
              <a:t>Введи потребителей	</a:t>
            </a:r>
            <a:endParaRPr lang="en-GB"/>
          </a:p>
        </p:txBody>
      </p:sp>
      <p:sp>
        <p:nvSpPr>
          <p:cNvPr id="59" name="TextBox 58"/>
          <p:cNvSpPr txBox="1"/>
          <p:nvPr userDrawn="1"/>
        </p:nvSpPr>
        <p:spPr bwMode="auto">
          <a:xfrm>
            <a:off x="6725938" y="111168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4.1. Поставщики: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 userDrawn="1"/>
        </p:nvSpPr>
        <p:spPr bwMode="auto">
          <a:xfrm>
            <a:off x="6725938" y="2055924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4.2. Потребители: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 bwMode="auto">
          <a:xfrm>
            <a:off x="6725938" y="2767305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4.3. Ремонт/монтаж оборуд-ия: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 userDrawn="1"/>
        </p:nvSpPr>
        <p:spPr bwMode="auto">
          <a:xfrm>
            <a:off x="6725938" y="3606533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190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291431">
              <a:defRPr/>
            </a:pPr>
            <a:r>
              <a:rPr lang="ru-RU" sz="900">
                <a:solidFill>
                  <a:prstClr val="white"/>
                </a:solidFill>
              </a:rPr>
              <a:t>4.4. Новые продукты:</a:t>
            </a:r>
            <a:endParaRPr lang="en-GB" sz="900">
              <a:solidFill>
                <a:prstClr val="white"/>
              </a:solidFill>
            </a:endParaRPr>
          </a:p>
        </p:txBody>
      </p:sp>
      <p:sp>
        <p:nvSpPr>
          <p:cNvPr id="63" name="Text Placeholder 37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25938" y="1267553"/>
            <a:ext cx="2056342" cy="737021"/>
          </a:xfrm>
          <a:prstGeom prst="rect">
            <a:avLst/>
          </a:prstGeom>
          <a:noFill/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поставщиков	</a:t>
            </a:r>
            <a:endParaRPr lang="en-GB"/>
          </a:p>
        </p:txBody>
      </p:sp>
      <p:sp>
        <p:nvSpPr>
          <p:cNvPr id="64" name="Text Placeholder 3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6725938" y="2220099"/>
            <a:ext cx="2056342" cy="531728"/>
          </a:xfrm>
          <a:prstGeom prst="rect">
            <a:avLst/>
          </a:prstGeom>
          <a:noFill/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потребителей	</a:t>
            </a:r>
            <a:endParaRPr lang="en-GB"/>
          </a:p>
        </p:txBody>
      </p:sp>
      <p:sp>
        <p:nvSpPr>
          <p:cNvPr id="65" name="Text Placeholder 37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725938" y="2940430"/>
            <a:ext cx="2056342" cy="650631"/>
          </a:xfrm>
          <a:prstGeom prst="rect">
            <a:avLst/>
          </a:prstGeom>
          <a:noFill/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партнеров	</a:t>
            </a:r>
            <a:endParaRPr lang="en-GB"/>
          </a:p>
        </p:txBody>
      </p:sp>
      <p:sp>
        <p:nvSpPr>
          <p:cNvPr id="66" name="Text Placeholder 37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725938" y="3737423"/>
            <a:ext cx="2056342" cy="516401"/>
          </a:xfrm>
          <a:prstGeom prst="rect">
            <a:avLst/>
          </a:prstGeom>
          <a:noFill/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продукты	</a:t>
            </a:r>
            <a:endParaRPr lang="en-GB"/>
          </a:p>
        </p:txBody>
      </p:sp>
      <p:sp>
        <p:nvSpPr>
          <p:cNvPr id="67" name="Isosceles Triangle 66"/>
          <p:cNvSpPr/>
          <p:nvPr userDrawn="1"/>
        </p:nvSpPr>
        <p:spPr bwMode="auto">
          <a:xfrm flipV="1">
            <a:off x="340220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68" name="Isosceles Triangle 67"/>
          <p:cNvSpPr/>
          <p:nvPr userDrawn="1"/>
        </p:nvSpPr>
        <p:spPr bwMode="auto">
          <a:xfrm flipV="1">
            <a:off x="2472180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69" name="Isosceles Triangle 68"/>
          <p:cNvSpPr/>
          <p:nvPr userDrawn="1"/>
        </p:nvSpPr>
        <p:spPr bwMode="auto">
          <a:xfrm flipV="1">
            <a:off x="4604139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70" name="Isosceles Triangle 69"/>
          <p:cNvSpPr/>
          <p:nvPr userDrawn="1"/>
        </p:nvSpPr>
        <p:spPr bwMode="auto">
          <a:xfrm flipV="1">
            <a:off x="6736098" y="4322458"/>
            <a:ext cx="2077840" cy="77722"/>
          </a:xfrm>
          <a:prstGeom prst="triangle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291431">
              <a:defRPr/>
            </a:pPr>
            <a:endParaRPr lang="en-GB" sz="2200">
              <a:solidFill>
                <a:prstClr val="white"/>
              </a:solidFill>
            </a:endParaRPr>
          </a:p>
        </p:txBody>
      </p:sp>
      <p:sp>
        <p:nvSpPr>
          <p:cNvPr id="71" name="Text Placeholder 37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24398" y="4432328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отрасли	</a:t>
            </a:r>
            <a:endParaRPr lang="en-GB"/>
          </a:p>
        </p:txBody>
      </p:sp>
      <p:sp>
        <p:nvSpPr>
          <p:cNvPr id="72" name="Text Placeholder 37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2458247" y="4432328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заделам	</a:t>
            </a:r>
            <a:endParaRPr lang="en-GB"/>
          </a:p>
        </p:txBody>
      </p:sp>
      <p:sp>
        <p:nvSpPr>
          <p:cNvPr id="73" name="Text Placeholder 37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592096" y="4432328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21" tIns="0" rIns="0" bIns="0"/>
          <a:lstStyle>
            <a:lvl1pPr marL="0" indent="157249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>
              <a:defRPr/>
            </a:pPr>
            <a:r>
              <a:rPr lang="ru-RU"/>
              <a:t>Введи выводы по трендам	</a:t>
            </a:r>
            <a:endParaRPr lang="en-GB"/>
          </a:p>
        </p:txBody>
      </p:sp>
      <p:sp>
        <p:nvSpPr>
          <p:cNvPr id="74" name="Text Placeholder 37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725945" y="4432328"/>
            <a:ext cx="2087998" cy="516401"/>
          </a:xfrm>
          <a:prstGeom prst="rect">
            <a:avLst/>
          </a:prstGeom>
          <a:solidFill>
            <a:schemeClr val="accent6"/>
          </a:solidFill>
        </p:spPr>
        <p:txBody>
          <a:bodyPr lIns="34421" tIns="0" rIns="0" bIns="0"/>
          <a:lstStyle>
            <a:lvl1pPr marL="0" marR="0" indent="157249" algn="l" defTabSz="8160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marR="0" lvl="0" indent="157249" algn="l" defTabSz="8160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/>
              <a:t>Введи выводы по локализации	</a:t>
            </a:r>
            <a:endParaRPr lang="en-GB"/>
          </a:p>
        </p:txBody>
      </p:sp>
      <p:sp>
        <p:nvSpPr>
          <p:cNvPr id="13" name="Flowchart: Off-page Connector 12"/>
          <p:cNvSpPr/>
          <p:nvPr userDrawn="1"/>
        </p:nvSpPr>
        <p:spPr bwMode="auto">
          <a:xfrm>
            <a:off x="330061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286" tIns="29144" rIns="58286" bIns="29144" rtlCol="0" anchor="ctr"/>
          <a:lstStyle/>
          <a:p>
            <a:pPr algn="ctr" defTabSz="816005">
              <a:defRPr/>
            </a:pPr>
            <a:r>
              <a:rPr lang="ru-RU" sz="1000" b="1">
                <a:solidFill>
                  <a:prstClr val="white"/>
                </a:solidFill>
              </a:rPr>
              <a:t>Описание отрасли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 bwMode="auto">
          <a:xfrm>
            <a:off x="2431540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291431">
              <a:defRPr/>
            </a:pPr>
            <a:r>
              <a:rPr lang="ru-RU" sz="1000" b="1">
                <a:solidFill>
                  <a:prstClr val="white"/>
                </a:solidFill>
              </a:rPr>
              <a:t>2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 bwMode="auto">
          <a:xfrm>
            <a:off x="4563499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291431">
              <a:defRPr/>
            </a:pPr>
            <a:r>
              <a:rPr lang="ru-RU" sz="1000" b="1">
                <a:solidFill>
                  <a:prstClr val="white"/>
                </a:solidFill>
              </a:rPr>
              <a:t>3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 bwMode="auto">
          <a:xfrm>
            <a:off x="299581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291431">
              <a:defRPr/>
            </a:pPr>
            <a:r>
              <a:rPr lang="ru-RU" sz="1000" b="1">
                <a:solidFill>
                  <a:prstClr val="white"/>
                </a:solidFill>
              </a:rPr>
              <a:t>1</a:t>
            </a:r>
            <a:endParaRPr lang="en-GB" sz="1000" b="1">
              <a:solidFill>
                <a:prstClr val="white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 bwMode="auto">
          <a:xfrm>
            <a:off x="6695458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291431">
              <a:defRPr/>
            </a:pPr>
            <a:r>
              <a:rPr lang="ru-RU" sz="1000" b="1">
                <a:solidFill>
                  <a:prstClr val="white"/>
                </a:solidFill>
              </a:rPr>
              <a:t>4</a:t>
            </a:r>
            <a:endParaRPr lang="en-GB" sz="1000" b="1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313872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userDrawn="1">
  <p:cSld name="7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p:oleObj name="oleObj" r:id="rId3" imgW="0" imgH="0" progId="">
              <p:embed/>
              <p:pic>
                <p:nvPicPr>
                  <p:cNvPr id="3" name="Object 60"/>
                  <p:cNvPicPr/>
                  <p:nvPr/>
                </p:nvPicPr>
                <p:blipFill>
                  <a:blip r:embed="rId2"/>
                  <a:stretch/>
                </p:blipFill>
                <p:spPr bwMode="auto">
                  <a:xfrm>
                    <a:off x="1589" y="1192"/>
                    <a:ext cx="1587" cy="1190"/>
                  </a:xfrm>
                  <a:prstGeom prst="rect">
                    <a:avLst/>
                  </a:prstGeom>
                  <a:noFill/>
                </p:spPr>
              </p:pic>
            </p:oleObj>
          </a:graphicData>
        </a:graphic>
      </p:graphicFrame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p:oleObj name="oleObj" r:id="rId5" imgW="0" imgH="0" progId="">
              <p:embed/>
              <p:pic>
                <p:nvPicPr>
                  <p:cNvPr id="5" name="Object 61"/>
                  <p:cNvPicPr/>
                  <p:nvPr/>
                </p:nvPicPr>
                <p:blipFill>
                  <a:blip r:embed="rId4"/>
                  <a:stretch/>
                </p:blipFill>
                <p:spPr bwMode="auto">
                  <a:xfrm>
                    <a:off x="1589" y="1192"/>
                    <a:ext cx="1587" cy="1190"/>
                  </a:xfrm>
                  <a:prstGeom prst="rect">
                    <a:avLst/>
                  </a:prstGeom>
                  <a:noFill/>
                </p:spPr>
              </p:pic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>
              <a:defRPr lang="en-GB" cap="all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AD3085C-6FB1-4502-B296-0A7CA1533296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Title Slide"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auto">
          <a:xfrm>
            <a:off x="317898" y="135733"/>
            <a:ext cx="8508206" cy="570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91431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auto">
          <a:xfrm>
            <a:off x="317896" y="145817"/>
            <a:ext cx="8508206" cy="594000"/>
          </a:xfrm>
        </p:spPr>
        <p:txBody>
          <a:bodyPr lIns="0" tIns="0" rIns="0" bIns="0">
            <a:noAutofit/>
          </a:bodyPr>
          <a:lstStyle>
            <a:lvl1pPr>
              <a:defRPr sz="2100"/>
            </a:lvl1pPr>
          </a:lstStyle>
          <a:p>
            <a:pPr>
              <a:defRPr/>
            </a:pPr>
            <a:r>
              <a:rPr lang="en-US"/>
              <a:t>Action Title</a:t>
            </a:r>
            <a:r>
              <a:rPr lang="ru-RU"/>
              <a:t> 2</a:t>
            </a: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86600" y="4860762"/>
            <a:ext cx="2057400" cy="273844"/>
          </a:xfrm>
          <a:prstGeom prst="rect">
            <a:avLst/>
          </a:prstGeom>
        </p:spPr>
        <p:txBody>
          <a:bodyPr vert="horz" lIns="58286" tIns="29144" rIns="58286" bIns="29144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E2C090-557E-40C8-A4B4-D264F76CF2A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17500" y="971551"/>
            <a:ext cx="8605838" cy="2526505"/>
          </a:xfrm>
        </p:spPr>
        <p:txBody>
          <a:bodyPr>
            <a:normAutofit/>
          </a:bodyPr>
          <a:lstStyle>
            <a:lvl1pPr>
              <a:defRPr sz="2100"/>
            </a:lvl1pPr>
            <a:lvl2pPr marL="612004" indent="-204002">
              <a:buFont typeface="Arial"/>
              <a:buChar char="−"/>
              <a:defRPr sz="1800"/>
            </a:lvl2pPr>
            <a:lvl3pPr marL="1020008" indent="-204002">
              <a:buFont typeface="Wingdings"/>
              <a:buChar char="§"/>
              <a:defRPr sz="1600"/>
            </a:lvl3pPr>
            <a:lvl4pPr marL="1428011" indent="-204002">
              <a:buFont typeface="Courier New"/>
              <a:buChar char="o"/>
              <a:defRPr sz="1400"/>
            </a:lvl4pPr>
            <a:lvl5pPr marL="1836012" indent="-204002">
              <a:buFont typeface="Wingdings"/>
              <a:buChar char="ü"/>
              <a:defRPr sz="1400"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79012" y="73419"/>
            <a:ext cx="7272355" cy="592867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79025" y="935766"/>
            <a:ext cx="8385999" cy="3876364"/>
          </a:xfrm>
        </p:spPr>
        <p:txBody>
          <a:bodyPr>
            <a:normAutofit/>
          </a:bodyPr>
          <a:lstStyle>
            <a:lvl1pPr marL="147184" indent="-147184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28650" y="4812157"/>
            <a:ext cx="2057400" cy="273844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2" y="4812157"/>
            <a:ext cx="3086100" cy="273844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442080" y="4843072"/>
            <a:ext cx="471879" cy="211969"/>
          </a:xfrm>
        </p:spPr>
        <p:txBody>
          <a:bodyPr/>
          <a:lstStyle/>
          <a:p>
            <a:pPr>
              <a:defRPr/>
            </a:pPr>
            <a:fld id="{6748A8BB-B201-495E-AE28-3EB55DFDA6C9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 userDrawn="1"/>
        </p:nvCxnSpPr>
        <p:spPr bwMode="auto">
          <a:xfrm flipH="1">
            <a:off x="394421" y="692209"/>
            <a:ext cx="85195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8332662" y="86470"/>
            <a:ext cx="630000" cy="5618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004" indent="0" algn="ctr">
              <a:buNone/>
              <a:defRPr sz="1800"/>
            </a:lvl2pPr>
            <a:lvl3pPr marL="816005" indent="0" algn="ctr">
              <a:buNone/>
              <a:defRPr sz="1600"/>
            </a:lvl3pPr>
            <a:lvl4pPr marL="1224007" indent="0" algn="ctr">
              <a:buNone/>
              <a:defRPr sz="1400"/>
            </a:lvl4pPr>
            <a:lvl5pPr marL="1632011" indent="0" algn="ctr">
              <a:buNone/>
              <a:defRPr sz="1400"/>
            </a:lvl5pPr>
            <a:lvl6pPr marL="2040014" indent="0" algn="ctr">
              <a:buNone/>
              <a:defRPr sz="1400"/>
            </a:lvl6pPr>
            <a:lvl7pPr marL="2448017" indent="0" algn="ctr">
              <a:buNone/>
              <a:defRPr sz="1400"/>
            </a:lvl7pPr>
            <a:lvl8pPr marL="2856019" indent="0" algn="ctr">
              <a:buNone/>
              <a:defRPr sz="1400"/>
            </a:lvl8pPr>
            <a:lvl9pPr marL="3264022" indent="0" algn="ctr">
              <a:buNone/>
              <a:defRPr sz="14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0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20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20"/>
            <a:ext cx="3886200" cy="326350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5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5" indent="0">
              <a:buNone/>
              <a:defRPr sz="1600" b="1"/>
            </a:lvl3pPr>
            <a:lvl4pPr marL="1224007" indent="0">
              <a:buNone/>
              <a:defRPr sz="1400" b="1"/>
            </a:lvl4pPr>
            <a:lvl5pPr marL="1632011" indent="0">
              <a:buNone/>
              <a:defRPr sz="1400" b="1"/>
            </a:lvl5pPr>
            <a:lvl6pPr marL="2040014" indent="0">
              <a:buNone/>
              <a:defRPr sz="1400" b="1"/>
            </a:lvl6pPr>
            <a:lvl7pPr marL="2448017" indent="0">
              <a:buNone/>
              <a:defRPr sz="1400" b="1"/>
            </a:lvl7pPr>
            <a:lvl8pPr marL="2856019" indent="0">
              <a:buNone/>
              <a:defRPr sz="1400" b="1"/>
            </a:lvl8pPr>
            <a:lvl9pPr marL="3264022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11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5" indent="0">
              <a:buNone/>
              <a:defRPr sz="1600" b="1"/>
            </a:lvl3pPr>
            <a:lvl4pPr marL="1224007" indent="0">
              <a:buNone/>
              <a:defRPr sz="1400" b="1"/>
            </a:lvl4pPr>
            <a:lvl5pPr marL="1632011" indent="0">
              <a:buNone/>
              <a:defRPr sz="1400" b="1"/>
            </a:lvl5pPr>
            <a:lvl6pPr marL="2040014" indent="0">
              <a:buNone/>
              <a:defRPr sz="1400" b="1"/>
            </a:lvl6pPr>
            <a:lvl7pPr marL="2448017" indent="0">
              <a:buNone/>
              <a:defRPr sz="1400" b="1"/>
            </a:lvl7pPr>
            <a:lvl8pPr marL="2856019" indent="0">
              <a:buNone/>
              <a:defRPr sz="1400" b="1"/>
            </a:lvl8pPr>
            <a:lvl9pPr marL="3264022" indent="0">
              <a:buNone/>
              <a:defRPr sz="14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6" y="1878811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004" indent="0">
              <a:buNone/>
              <a:defRPr sz="1200"/>
            </a:lvl2pPr>
            <a:lvl3pPr marL="816005" indent="0">
              <a:buNone/>
              <a:defRPr sz="1100"/>
            </a:lvl3pPr>
            <a:lvl4pPr marL="1224007" indent="0">
              <a:buNone/>
              <a:defRPr sz="900"/>
            </a:lvl4pPr>
            <a:lvl5pPr marL="1632011" indent="0">
              <a:buNone/>
              <a:defRPr sz="900"/>
            </a:lvl5pPr>
            <a:lvl6pPr marL="2040014" indent="0">
              <a:buNone/>
              <a:defRPr sz="900"/>
            </a:lvl6pPr>
            <a:lvl7pPr marL="2448017" indent="0">
              <a:buNone/>
              <a:defRPr sz="900"/>
            </a:lvl7pPr>
            <a:lvl8pPr marL="2856019" indent="0">
              <a:buNone/>
              <a:defRPr sz="900"/>
            </a:lvl8pPr>
            <a:lvl9pPr marL="3264022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dt="0" ftr="0" hdr="0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8286" tIns="29144" rIns="58286" bIns="29144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20"/>
            <a:ext cx="7886700" cy="3263503"/>
          </a:xfrm>
          <a:prstGeom prst="rect">
            <a:avLst/>
          </a:prstGeom>
        </p:spPr>
        <p:txBody>
          <a:bodyPr vert="horz" lIns="58286" tIns="29144" rIns="58286" bIns="29144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8286" tIns="29144" rIns="58286" bIns="2914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1431">
              <a:defRPr/>
            </a:pPr>
            <a:fld id="{C764DE79-268F-4C1A-8933-263129D2A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8286" tIns="29144" rIns="58286" bIns="2914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143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8286" tIns="29144" rIns="58286" bIns="2914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91431">
              <a:defRPr/>
            </a:pPr>
            <a:fld id="{E7264718-516D-4284-812E-2FE0C1302E6C}" type="slidenum">
              <a:rPr lang="en-GB">
                <a:solidFill>
                  <a:prstClr val="black">
                    <a:tint val="75000"/>
                  </a:prstClr>
                </a:solidFill>
              </a:rPr>
              <a:t/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1"/>
  <p:txStyles>
    <p:titleStyle>
      <a:lvl1pPr algn="l" defTabSz="816005">
        <a:lnSpc>
          <a:spcPct val="90000"/>
        </a:lnSpc>
        <a:spcBef>
          <a:spcPts val="0"/>
        </a:spcBef>
        <a:buNone/>
        <a:defRPr sz="39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2" indent="-204002" algn="l" defTabSz="816005">
        <a:lnSpc>
          <a:spcPct val="90000"/>
        </a:lnSpc>
        <a:spcBef>
          <a:spcPts val="893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12004" indent="-204002" algn="l" defTabSz="816005">
        <a:lnSpc>
          <a:spcPct val="90000"/>
        </a:lnSpc>
        <a:spcBef>
          <a:spcPts val="446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020008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428011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836012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44015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52019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060023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468022" indent="-204002" algn="l" defTabSz="816005">
        <a:lnSpc>
          <a:spcPct val="90000"/>
        </a:lnSpc>
        <a:spcBef>
          <a:spcPts val="446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08004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16005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24007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632011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40014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48017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6019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264022" algn="l" defTabSz="816005">
        <a:defRPr sz="16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6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8" Type="http://schemas.openxmlformats.org/officeDocument/2006/relationships/diagramColors" Target="../diagrams/colors1.xml" /><Relationship Id="rId9" Type="http://schemas.openxmlformats.org/officeDocument/2006/relationships/diagramLayout" Target="../diagrams/layout1.xml" /><Relationship Id="rId10" Type="http://schemas.openxmlformats.org/officeDocument/2006/relationships/diagramQuickStyle" Target="../diagrams/quickStyle1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5140470" name="Content Placeholder 2"/>
          <p:cNvSpPr>
            <a:spLocks noGrp="1"/>
          </p:cNvSpPr>
          <p:nvPr>
            <p:ph idx="1"/>
          </p:nvPr>
        </p:nvSpPr>
        <p:spPr bwMode="auto">
          <a:xfrm>
            <a:off x="379024" y="1072692"/>
            <a:ext cx="8385998" cy="3876363"/>
          </a:xfrm>
        </p:spPr>
        <p:txBody>
          <a:bodyPr vertOverflow="overflow" horzOverflow="overflow" vert="horz" wrap="square" lIns="58285" tIns="29143" rIns="58285" bIns="29143" numCol="1" spcCol="0" rtlCol="0" fromWordArt="0" anchor="t" anchorCtr="0" forceAA="0" compatLnSpc="0">
            <a:normAutofit/>
          </a:bodyPr>
          <a:lstStyle>
            <a:lvl1pPr marL="147183" indent="-147183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indent="0" algn="ctr">
              <a:buClr>
                <a:srgbClr val="830051"/>
              </a:buClr>
              <a:buFont typeface="Arial"/>
              <a:buNone/>
              <a:defRPr/>
            </a:pPr>
            <a:r>
              <a:rPr lang="ru-RU" sz="3600" b="1">
                <a:solidFill>
                  <a:schemeClr val="bg2">
                    <a:lumMod val="25000"/>
                  </a:schemeClr>
                </a:solidFill>
              </a:rPr>
              <a:t>Меры социальной поддержки участников СВО</a:t>
            </a:r>
            <a:endParaRPr/>
          </a:p>
          <a:p>
            <a:pPr marL="0" indent="0" algn="ctr">
              <a:buClr>
                <a:srgbClr val="830051"/>
              </a:buClr>
              <a:buFont typeface="Arial"/>
              <a:buNone/>
              <a:defRPr/>
            </a:pPr>
            <a:endParaRPr lang="ru-RU" sz="3600" b="1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Clr>
                <a:srgbClr val="830051"/>
              </a:buClr>
              <a:buFont typeface="Arial"/>
              <a:buNone/>
              <a:defRPr/>
            </a:pPr>
            <a:endParaRPr lang="ru-RU" sz="160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Clr>
                <a:srgbClr val="830051"/>
              </a:buClr>
              <a:buFont typeface="Arial"/>
              <a:buNone/>
              <a:defRPr/>
            </a:pPr>
            <a:endParaRPr lang="ru-RU" sz="160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Clr>
                <a:srgbClr val="830051"/>
              </a:buClr>
              <a:buFont typeface="Arial"/>
              <a:buNone/>
              <a:defRPr/>
            </a:pPr>
            <a:endParaRPr lang="ru-RU" sz="160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Clr>
                <a:srgbClr val="830051"/>
              </a:buClr>
              <a:buFont typeface="Arial"/>
              <a:buNone/>
              <a:defRPr/>
            </a:pPr>
            <a:r>
              <a:rPr lang="ru-RU" sz="1600">
                <a:solidFill>
                  <a:schemeClr val="bg2">
                    <a:lumMod val="25000"/>
                  </a:schemeClr>
                </a:solidFill>
              </a:rPr>
              <a:t>Докладчик: заместитель министра - начальник управления труда и занятости населения Министерства труда и социальной защиты населения Забайкальского края Е.Ю. Шаманская</a:t>
            </a:r>
            <a:endParaRPr sz="1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915671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442079" y="4843071"/>
            <a:ext cx="471879" cy="211968"/>
          </a:xfrm>
        </p:spPr>
        <p:txBody>
          <a:bodyPr/>
          <a:lstStyle/>
          <a:p>
            <a:pPr>
              <a:defRPr/>
            </a:pPr>
            <a:fld id="{21D77604-9310-F240-EC3A-EAC96929E7D7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4360771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523263" y="-21272"/>
            <a:ext cx="1387930" cy="7273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89500561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502" y="3861329"/>
            <a:ext cx="500277" cy="104035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4429" y="621084"/>
            <a:ext cx="1624673" cy="913879"/>
          </a:xfrm>
          <a:prstGeom prst="rect">
            <a:avLst/>
          </a:prstGeom>
        </p:spPr>
      </p:pic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135" y="855"/>
          <a:ext cx="2268" cy="1701"/>
        </p:xfrm>
        <a:graphic>
          <a:graphicData uri="http://schemas.openxmlformats.org/presentationml/2006/ole">
            <p:oleObj name="oleObj" r:id="rId5" imgW="0" imgH="0" progId="">
              <p:embed/>
              <p:pic>
                <p:nvPicPr>
                  <p:cNvPr id="23554" name="Object 2"/>
                  <p:cNvPicPr/>
                  <p:nvPr/>
                </p:nvPicPr>
                <p:blipFill>
                  <a:blip r:embed="rId4"/>
                  <a:stretch/>
                </p:blipFill>
                <p:spPr bwMode="auto">
                  <a:xfrm>
                    <a:off x="1135" y="855"/>
                    <a:ext cx="2268" cy="1701"/>
                  </a:xfrm>
                  <a:prstGeom prst="rect">
                    <a:avLst/>
                  </a:prstGeom>
                  <a:noFill/>
                </p:spPr>
              </p:pic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183847" y="116556"/>
            <a:ext cx="8879909" cy="548999"/>
          </a:xfr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>
                <a:solidFill>
                  <a:schemeClr val="tx2">
                    <a:lumMod val="75000"/>
                  </a:schemeClr>
                </a:solidFill>
                <a:cs typeface="Times New Roman"/>
              </a:rPr>
              <a:t>ОРГАНИЗАЦИЯ РАБОТЫ С УЧАСТНИКАМИ СВО </a:t>
            </a:r>
            <a:br>
              <a:rPr lang="ru-RU" sz="1800">
                <a:solidFill>
                  <a:schemeClr val="tx2">
                    <a:lumMod val="75000"/>
                  </a:schemeClr>
                </a:solidFill>
                <a:cs typeface="Times New Roman"/>
              </a:rPr>
            </a:br>
            <a:r>
              <a:rPr lang="ru-RU" sz="1800">
                <a:solidFill>
                  <a:schemeClr val="tx2">
                    <a:lumMod val="75000"/>
                  </a:schemeClr>
                </a:solidFill>
                <a:cs typeface="Times New Roman"/>
              </a:rPr>
              <a:t>В ЧАСТИ  ПРИОРИТЕТНОГО ТРУДОУСТРОЙСТВА</a:t>
            </a:r>
            <a:endParaRPr lang="ru-RU" sz="1800" b="0">
              <a:latin typeface="Tahoma"/>
              <a:ea typeface="Tahoma"/>
              <a:cs typeface="Tahoma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380503" y="4998913"/>
            <a:ext cx="537632" cy="98676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14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 spc="0">
              <a:ln>
                <a:noFill/>
              </a:ln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183847" y="1307495"/>
          <a:ext cx="4388154" cy="2225171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3562521"/>
                <a:gridCol w="825633"/>
              </a:tblGrid>
              <a:tr h="398841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+mn-lt"/>
                        </a:rPr>
                        <a:t>Обратилось за содействием в трудоустройстве, чел.</a:t>
                      </a:r>
                      <a:endParaRPr sz="1100" b="0">
                        <a:latin typeface="+mn-l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+mn-lt"/>
                        </a:rPr>
                        <a:t>21 </a:t>
                      </a:r>
                      <a:endParaRPr sz="1200" b="1">
                        <a:latin typeface="+mn-lt"/>
                      </a:endParaRPr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16988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100" b="0">
                          <a:latin typeface="+mn-lt"/>
                        </a:rPr>
                        <a:t>Трудоустроено, чел.</a:t>
                      </a:r>
                      <a:endParaRPr sz="1100" b="0">
                        <a:latin typeface="+mn-l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+mn-lt"/>
                        </a:rPr>
                        <a:t>8</a:t>
                      </a:r>
                      <a:endParaRPr sz="1200" b="1">
                        <a:latin typeface="+mn-lt"/>
                      </a:endParaRPr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27275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100" b="0">
                          <a:latin typeface="+mn-lt"/>
                        </a:rPr>
                        <a:t>Прошли профессиональную ориентацию, чел.</a:t>
                      </a:r>
                      <a:endParaRPr sz="1100" b="0">
                        <a:latin typeface="+mn-l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+mn-lt"/>
                        </a:rPr>
                        <a:t>18</a:t>
                      </a:r>
                      <a:endParaRPr sz="1200" b="1">
                        <a:latin typeface="+mn-lt"/>
                      </a:endParaRPr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272757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</a:rPr>
                        <a:t>Получили меру поддержки по социальной адаптации, чел.</a:t>
                      </a:r>
                      <a:endParaRPr sz="1100" b="0">
                        <a:latin typeface="+mn-l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+mn-lt"/>
                        </a:rPr>
                        <a:t>9</a:t>
                      </a:r>
                      <a:endParaRPr sz="1200" b="1">
                        <a:latin typeface="+mn-lt"/>
                      </a:endParaRPr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424289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</a:rPr>
                        <a:t>Продолжают получать меры гос. поддержки с учетом перехода из 2024 г., чел.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+mn-lt"/>
                        </a:rPr>
                        <a:t>21</a:t>
                      </a:r>
                      <a:endParaRPr/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  <a:tr h="396371">
                <a:tc>
                  <a:txBody>
                    <a:bodyPr/>
                    <a:p>
                      <a:pPr algn="just">
                        <a:defRPr/>
                      </a:pPr>
                      <a:r>
                        <a:rPr lang="ru-RU" sz="1100" b="0" i="0" u="none" strike="noStrike" cap="none" spc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Отказалось от услуг ОСЗН, чел.</a:t>
                      </a:r>
                      <a:endParaRPr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Arial"/>
                        </a:rPr>
                        <a:t>8</a:t>
                      </a:r>
                      <a:endParaRPr/>
                    </a:p>
                  </a:txBody>
                  <a:tcPr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13124985" name="TextBox 1313124984"/>
          <p:cNvSpPr txBox="1"/>
          <p:nvPr/>
        </p:nvSpPr>
        <p:spPr bwMode="auto">
          <a:xfrm>
            <a:off x="1880218" y="925444"/>
            <a:ext cx="1929544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bg2">
                    <a:lumMod val="25000"/>
                  </a:schemeClr>
                </a:solidFill>
              </a:rPr>
              <a:t>С начала 2025 года:</a:t>
            </a:r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086348" y="665555"/>
            <a:ext cx="423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chemeClr val="bg2">
                    <a:lumMod val="25000"/>
                  </a:schemeClr>
                </a:solidFill>
              </a:rPr>
              <a:t>Меры поддержки, направленные на трудоустройство участников СВО </a:t>
            </a:r>
            <a:endParaRPr sz="120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>
            <a:graphicFrameLocks xmlns:a="http://schemas.openxmlformats.org/drawingml/2006/main"/>
          </p:cNvGraphicFramePr>
          <p:nvPr/>
        </p:nvGraphicFramePr>
        <p:xfrm>
          <a:off x="4591419" y="974476"/>
          <a:ext cx="4472337" cy="4101500"/>
          <a:chOff x="0" y="0"/>
          <a:chExt cx="4472337" cy="410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9" r:qs="rId10" r:cs="rId8"/>
          </a:graphicData>
        </a:graphic>
      </p:graphicFrame>
      <p:sp>
        <p:nvSpPr>
          <p:cNvPr id="1549359180" name="TextBox 17"/>
          <p:cNvSpPr txBox="1"/>
          <p:nvPr/>
        </p:nvSpPr>
        <p:spPr bwMode="auto">
          <a:xfrm>
            <a:off x="280449" y="3456765"/>
            <a:ext cx="4568427" cy="138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>
                <a:solidFill>
                  <a:schemeClr val="accent1"/>
                </a:solidFill>
              </a:rPr>
              <a:t>Причины отказов участников СВО от услуг ОСЗН:</a:t>
            </a:r>
            <a:endParaRPr/>
          </a:p>
          <a:p>
            <a:pPr algn="just">
              <a:defRPr/>
            </a:pPr>
            <a:endParaRPr/>
          </a:p>
          <a:p>
            <a:pPr>
              <a:lnSpc>
                <a:spcPct val="114999"/>
              </a:lnSpc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ограничения по состоянию здоровья;</a:t>
            </a:r>
            <a:endParaRPr sz="1100"/>
          </a:p>
          <a:p>
            <a:pPr>
              <a:lnSpc>
                <a:spcPct val="114999"/>
              </a:lnSpc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прохождение реабилитации, ведущей к отсрочке в трудоустройстве;</a:t>
            </a:r>
            <a:endParaRPr sz="1100"/>
          </a:p>
          <a:p>
            <a:pPr>
              <a:lnSpc>
                <a:spcPct val="114999"/>
              </a:lnSpc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возвращение на СВО;</a:t>
            </a:r>
            <a:endParaRPr sz="1100"/>
          </a:p>
          <a:p>
            <a:pPr>
              <a:lnSpc>
                <a:spcPct val="114999"/>
              </a:lnSpc>
              <a:defRPr/>
            </a:pPr>
            <a:r>
              <a:rPr lang="ru-RU" sz="11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иные причины (самостоятельное трудоустройство, переезд и др.)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00085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21980" y="55374"/>
            <a:ext cx="7830033" cy="592866"/>
          </a:xfrm>
        </p:spPr>
        <p:txBody>
          <a:bodyPr>
            <a:normAutofit fontScale="90000"/>
          </a:bodyPr>
          <a:lstStyle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>
              <a:lnSpc>
                <a:spcPct val="100000"/>
              </a:lnSpc>
              <a:defRPr/>
            </a:pPr>
            <a:r>
              <a:rPr lang="ru-RU" sz="2000">
                <a:solidFill>
                  <a:schemeClr val="tx2">
                    <a:lumMod val="75000"/>
                  </a:schemeClr>
                </a:solidFill>
                <a:cs typeface="Times New Roman"/>
              </a:rPr>
              <a:t>ПРИОРИЕТНЫЕ НАПРАВЛЕНИЯ ПО СОДЕЙСТВИЮ В ТРУДОУСТРОЙСТВЕ УЧАСТНИКОВ СВО В 2025 ГОДУ</a:t>
            </a:r>
            <a:endParaRPr sz="2000">
              <a:solidFill>
                <a:schemeClr val="tx2">
                  <a:lumMod val="75000"/>
                </a:schemeClr>
              </a:solidFill>
              <a:cs typeface="Times New Roman"/>
            </a:endParaRPr>
          </a:p>
        </p:txBody>
      </p:sp>
      <p:sp>
        <p:nvSpPr>
          <p:cNvPr id="1685614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442079" y="4843071"/>
            <a:ext cx="471879" cy="211968"/>
          </a:xfrm>
        </p:spPr>
        <p:txBody>
          <a:bodyPr/>
          <a:lstStyle/>
          <a:p>
            <a:pPr>
              <a:defRPr/>
            </a:pPr>
            <a:fld id="{2271FBCD-877A-AF27-26A6-2582DC84800D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21979" y="1007822"/>
            <a:ext cx="3844189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Пилотный проект по организации среднего профессионального образования ищущих работу граждан, в том числе участников СВО</a:t>
            </a:r>
            <a:endParaRPr/>
          </a:p>
          <a:p>
            <a:pPr>
              <a:defRPr/>
            </a:pPr>
            <a:endParaRPr lang="ru-RU" sz="1200"/>
          </a:p>
          <a:p>
            <a:pPr>
              <a:defRPr/>
            </a:pPr>
            <a:endParaRPr lang="ru-RU" sz="1200"/>
          </a:p>
          <a:p>
            <a:pPr algn="just">
              <a:defRPr/>
            </a:pPr>
            <a:endParaRPr lang="ru-RU" sz="1200"/>
          </a:p>
          <a:p>
            <a:pPr algn="just">
              <a:defRPr/>
            </a:pPr>
            <a:endParaRPr lang="ru-RU" sz="1200"/>
          </a:p>
          <a:p>
            <a:pPr algn="just">
              <a:defRPr/>
            </a:pPr>
            <a:r>
              <a:rPr lang="ru-RU"/>
              <a:t>Финансовое обеспечение </a:t>
            </a:r>
            <a:r>
              <a:rPr lang="ru-RU" b="1">
                <a:solidFill>
                  <a:schemeClr val="accent1"/>
                </a:solidFill>
              </a:rPr>
              <a:t>80 %</a:t>
            </a:r>
            <a:r>
              <a:rPr lang="ru-RU"/>
              <a:t> затрат работодателю при обучении работников, в т.ч. участников СВО, по программам СПО очной, очно-заочной, заочной формы обучения с применением дистанционных технологий</a:t>
            </a:r>
            <a:endParaRPr sz="105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21980" y="3133172"/>
            <a:ext cx="3844189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ПРОЕКТ «Субсидирование части затрат работодателям на  трудоустройство участников СВО»</a:t>
            </a:r>
            <a:endParaRPr sz="1200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</a:rPr>
              <a:t>размер выплаты: за 1 мес. МРОТ х 1,5 + стр. взносы = 43 825,3 </a:t>
            </a:r>
            <a:r>
              <a:rPr lang="ru-RU">
                <a:solidFill>
                  <a:schemeClr val="tx1"/>
                </a:solidFill>
              </a:rPr>
              <a:t>руб</a:t>
            </a:r>
            <a:endParaRPr b="1"/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223195" y="3729084"/>
          <a:ext cx="3654599" cy="91007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358808"/>
                <a:gridCol w="1295791"/>
              </a:tblGrid>
              <a:tr h="554601">
                <a:tc>
                  <a:txBody>
                    <a:bodyPr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+mn-lt"/>
                        </a:rPr>
                        <a:t>выплата на 1 трудоустроенного участника СВО ежемесячно  в течение полугода</a:t>
                      </a:r>
                      <a:endParaRPr lang="ru-RU" sz="105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604" marR="6604" marT="4953" marB="0" anchor="ctr">
                    <a:lnL w="12700" algn="ctr">
                      <a:noFill/>
                      <a:miter/>
                    </a:lnL>
                    <a:lnR w="12700" algn="ctr">
                      <a:noFill/>
                      <a:miter/>
                    </a:lnR>
                    <a:lnT w="12700" algn="ctr">
                      <a:noFill/>
                      <a:miter/>
                    </a:lnT>
                    <a:lnB w="12687" algn="ctr">
                      <a:solidFill>
                        <a:srgbClr val="D9D9D9"/>
                      </a:solidFill>
                      <a:miter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+mn-lt"/>
                        </a:rPr>
                        <a:t>лимиты</a:t>
                      </a:r>
                      <a:endParaRPr lang="ru-RU" sz="1100">
                        <a:latin typeface="+mn-lt"/>
                      </a:endParaRPr>
                    </a:p>
                  </a:txBody>
                  <a:tcPr marL="6604" marR="6604" marT="495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  <a:miter/>
                    </a:lnT>
                    <a:lnB w="12687" algn="ctr">
                      <a:solidFill>
                        <a:srgbClr val="D9D9D9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9236">
                <a:tc>
                  <a:txBody>
                    <a:bodyPr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Arial"/>
                        </a:rPr>
                        <a:t>263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тыс. руб.</a:t>
                      </a:r>
                      <a:endParaRPr sz="1000">
                        <a:latin typeface="Arial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endParaRPr lang="ru-RU" sz="1100">
                        <a:latin typeface="Arial"/>
                      </a:endParaRPr>
                    </a:p>
                  </a:txBody>
                  <a:tcPr marL="6604" marR="6604" marT="4953" marB="0" anchor="ctr">
                    <a:lnL w="12700" algn="ctr">
                      <a:noFill/>
                      <a:miter/>
                    </a:lnL>
                    <a:lnR w="12700" algn="ctr">
                      <a:noFill/>
                    </a:lnR>
                    <a:lnT w="12687" algn="ctr">
                      <a:solidFill>
                        <a:srgbClr val="D9D9D9"/>
                      </a:solidFill>
                    </a:lnT>
                    <a:lnB w="12687" algn="ctr">
                      <a:solidFill>
                        <a:srgbClr val="D9D9D9"/>
                      </a:solidFill>
                      <a:miter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+mn-lt"/>
                        </a:rPr>
                        <a:t>6 574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тыс. руб.</a:t>
                      </a:r>
                      <a:endParaRPr lang="ru-RU" sz="1100">
                        <a:latin typeface="+mn-lt"/>
                      </a:endParaRPr>
                    </a:p>
                  </a:txBody>
                  <a:tcPr marL="6604" marR="6604" marT="4953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687" algn="ctr">
                      <a:solidFill>
                        <a:srgbClr val="D9D9D9"/>
                      </a:solidFill>
                    </a:lnT>
                    <a:lnB w="12687" algn="ctr">
                      <a:solidFill>
                        <a:srgbClr val="D9D9D9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5694144" y="3071870"/>
            <a:ext cx="332787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Приказ  СФР от 29.12.2024 № 2714 </a:t>
            </a:r>
            <a:endParaRPr/>
          </a:p>
          <a:p>
            <a:pPr>
              <a:defRPr/>
            </a:pPr>
            <a:endParaRPr lang="ru-RU" sz="1200"/>
          </a:p>
          <a:p>
            <a:pPr algn="ctr">
              <a:defRPr/>
            </a:pPr>
            <a:r>
              <a:rPr lang="ru-RU" sz="1200"/>
              <a:t>Частичная компенсация затрат на выплату з/п отдельным категориям граждан, в т.ч. участникам СВО </a:t>
            </a:r>
            <a:endParaRPr/>
          </a:p>
          <a:p>
            <a:pPr>
              <a:defRPr/>
            </a:pPr>
            <a:r>
              <a:rPr lang="ru-RU" sz="1200"/>
              <a:t>в размере </a:t>
            </a:r>
            <a:r>
              <a:rPr lang="ru-RU" sz="1200" b="1">
                <a:solidFill>
                  <a:schemeClr val="accent1"/>
                </a:solidFill>
              </a:rPr>
              <a:t>35  тыс. руб. на 1 чел. </a:t>
            </a:r>
            <a:r>
              <a:rPr lang="ru-RU" sz="1200"/>
              <a:t>после </a:t>
            </a:r>
            <a:endParaRPr/>
          </a:p>
          <a:p>
            <a:pPr>
              <a:defRPr/>
            </a:pPr>
            <a:r>
              <a:rPr lang="ru-RU" sz="1200" b="1">
                <a:solidFill>
                  <a:schemeClr val="accent1"/>
                </a:solidFill>
              </a:rPr>
              <a:t>1, 3, 6 месяца </a:t>
            </a:r>
            <a:r>
              <a:rPr lang="ru-RU" sz="1200"/>
              <a:t>трудоустройства</a:t>
            </a:r>
            <a:endParaRPr/>
          </a:p>
          <a:p>
            <a:pPr>
              <a:defRPr/>
            </a:pPr>
            <a:r>
              <a:rPr lang="ru-RU" sz="1200" u="sng"/>
              <a:t>Условия:</a:t>
            </a:r>
            <a:r>
              <a:rPr lang="ru-RU" sz="1200"/>
              <a:t> бессрочный ТД,</a:t>
            </a:r>
            <a:endParaRPr/>
          </a:p>
          <a:p>
            <a:pPr algn="just">
              <a:defRPr/>
            </a:pPr>
            <a:r>
              <a:rPr lang="ru-RU" sz="1200"/>
              <a:t>выплата з/п не ниже 2 МРОТ (70 тыс. руб.)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5694144" y="1005624"/>
            <a:ext cx="332823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699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/>
              <a:t>Приказ  СФР от 29.12.2024 № 2712</a:t>
            </a:r>
            <a:endParaRPr/>
          </a:p>
          <a:p>
            <a:pPr algn="ctr">
              <a:defRPr/>
            </a:pPr>
            <a:endParaRPr lang="ru-RU" sz="1200" b="1"/>
          </a:p>
          <a:p>
            <a:pPr algn="ctr">
              <a:defRPr/>
            </a:pPr>
            <a:r>
              <a:rPr lang="ru-RU" sz="1200"/>
              <a:t>Оснащение специальных рабочих мест инвалидов, в т.ч. участников СВО в размере </a:t>
            </a:r>
            <a:r>
              <a:rPr lang="ru-RU" sz="1200" b="1">
                <a:solidFill>
                  <a:schemeClr val="accent1"/>
                </a:solidFill>
              </a:rPr>
              <a:t>не более 200 тыс. руб.  </a:t>
            </a:r>
            <a:r>
              <a:rPr lang="ru-RU" sz="1200"/>
              <a:t>тыс. </a:t>
            </a:r>
            <a:br>
              <a:rPr lang="ru-RU" sz="1200"/>
            </a:br>
            <a:r>
              <a:rPr lang="ru-RU" sz="1200"/>
              <a:t>за </a:t>
            </a:r>
            <a:r>
              <a:rPr lang="ru-RU" sz="1200" b="1">
                <a:solidFill>
                  <a:schemeClr val="accent1"/>
                </a:solidFill>
              </a:rPr>
              <a:t>1</a:t>
            </a:r>
            <a:r>
              <a:rPr lang="ru-RU" sz="1200"/>
              <a:t> раб. место </a:t>
            </a:r>
            <a:endParaRPr/>
          </a:p>
          <a:p>
            <a:pPr>
              <a:defRPr/>
            </a:pPr>
            <a:endParaRPr lang="ru-RU" sz="1200"/>
          </a:p>
          <a:p>
            <a:pPr algn="just">
              <a:defRPr/>
            </a:pPr>
            <a:r>
              <a:rPr lang="ru-RU" sz="1200" u="sng"/>
              <a:t>Условие:</a:t>
            </a:r>
            <a:r>
              <a:rPr lang="ru-RU" sz="1200"/>
              <a:t> заключение ТД на срок не менее 6 мес. на условиях полного раб. дня,</a:t>
            </a:r>
            <a:endParaRPr/>
          </a:p>
          <a:p>
            <a:pPr>
              <a:defRPr/>
            </a:pPr>
            <a:r>
              <a:rPr lang="ru-RU" sz="1200"/>
              <a:t>выплата з/п не ниже МРОТ</a:t>
            </a:r>
            <a:endParaRPr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4062935" y="2231541"/>
            <a:ext cx="1547513" cy="1657615"/>
          </a:xfrm>
          <a:prstGeom prst="roundRect">
            <a:avLst>
              <a:gd name="adj" fmla="val 16667"/>
            </a:avLst>
          </a:prstGeom>
          <a:ln w="12700" cap="flat" cmpd="sng" algn="ctr">
            <a:solidFill>
              <a:schemeClr val="bg1">
                <a:lumMod val="74901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Организация </a:t>
            </a:r>
            <a:r>
              <a:rPr lang="ru-RU" b="1">
                <a:solidFill>
                  <a:srgbClr val="0A3303"/>
                </a:solidFill>
              </a:rPr>
              <a:t>приоритетного трудоустройства участников СВО </a:t>
            </a:r>
            <a:endParaRPr/>
          </a:p>
          <a:p>
            <a:pPr algn="ctr">
              <a:defRPr/>
            </a:pPr>
            <a:r>
              <a:rPr lang="ru-RU"/>
              <a:t>(постановление Губернатора Забайкальского края № 64 от 07.09.2023)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38283" y="830025"/>
            <a:ext cx="996816" cy="996816"/>
          </a:xfrm>
          <a:prstGeom prst="rect">
            <a:avLst/>
          </a:prstGeom>
        </p:spPr>
      </p:pic>
      <p:graphicFrame>
        <p:nvGraphicFramePr>
          <p:cNvPr id="2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278813" y="1634544"/>
          <a:ext cx="3469322" cy="60989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140530"/>
                <a:gridCol w="1328793"/>
              </a:tblGrid>
              <a:tr h="33557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</a:rPr>
                        <a:t>оплата обучения 1 чел. 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  <a:miter/>
                    </a:lnR>
                    <a:lnT w="12700" algn="ctr">
                      <a:noFill/>
                      <a:miter/>
                    </a:lnT>
                    <a:lnB w="38100" algn="ctr">
                      <a:noFill/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50" b="0">
                          <a:solidFill>
                            <a:schemeClr val="tx1"/>
                          </a:solidFill>
                        </a:rPr>
                        <a:t>лимиты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38100" algn="ctr">
                      <a:noFill/>
                    </a:lnB>
                    <a:noFill/>
                  </a:tcPr>
                </a:tc>
              </a:tr>
              <a:tr h="223714">
                <a:tc>
                  <a:txBody>
                    <a:bodyPr/>
                    <a:p>
                      <a:pPr marL="0" algn="ctr" defTabSz="816005">
                        <a:buFont typeface="Arial"/>
                        <a:buNone/>
                        <a:defRPr/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0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816005">
                        <a:buFont typeface="Arial"/>
                        <a:buNone/>
                        <a:defRPr/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10 000 </a:t>
                      </a:r>
                      <a:r>
                        <a:rPr lang="ru-RU" sz="1000" b="0" i="0" u="none" strike="noStrike" cap="none" spc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381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333873" y="715251"/>
            <a:ext cx="3730500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>
                    <a:lumMod val="75000"/>
                    <a:lumOff val="25000"/>
                  </a:schemeClr>
                </a:solidFill>
              </a:rPr>
              <a:t>РЕГИОНАЛЬНЫЕ МЕРЫ ПОДДЕРЖКИ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5610447" y="715250"/>
            <a:ext cx="3729780" cy="30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tx2">
                    <a:lumMod val="75000"/>
                    <a:lumOff val="25000"/>
                  </a:schemeClr>
                </a:solidFill>
              </a:rPr>
              <a:t>ФЕДЕРАЛЬНЫЕ МЕРЫ ПОДДЕРЖКИ</a:t>
            </a:r>
            <a:endParaRPr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трелка: изогнутая вверх 4"/>
          <p:cNvSpPr/>
          <p:nvPr/>
        </p:nvSpPr>
        <p:spPr bwMode="auto">
          <a:xfrm>
            <a:off x="4338284" y="3979812"/>
            <a:ext cx="1041991" cy="40861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изогнутая вверх 20"/>
          <p:cNvSpPr/>
          <p:nvPr/>
        </p:nvSpPr>
        <p:spPr bwMode="auto">
          <a:xfrm rot="10800000">
            <a:off x="4325215" y="1826842"/>
            <a:ext cx="1090901" cy="31404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3845" y="103626"/>
            <a:ext cx="7678489" cy="592867"/>
          </a:xfrm>
        </p:spPr>
        <p:txBody>
          <a:bodyPr/>
          <a:lstStyle/>
          <a:p>
            <a:pPr>
              <a:defRPr/>
            </a:pPr>
            <a:r>
              <a:rPr lang="ru-RU"/>
              <a:t>ПРИОРИЕТНЫЕ НАПРАВЛЕНИЯ ПО СОДЕЙСТВИЮ В ТРУДОУСТРОЙСТВЕ УЧАСТНИКОВ СВО В 2025 ГОДУ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48A8BB-B201-495E-AE28-3EB55DFDA6C9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 bwMode="auto">
          <a:xfrm>
            <a:off x="96019" y="848062"/>
            <a:ext cx="8872427" cy="3835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Региональный проект «Кадровый резерв: Герои – Победы. Будущее» </a:t>
            </a:r>
            <a:endParaRPr/>
          </a:p>
          <a:p>
            <a:pPr marL="0" indent="0" algn="just">
              <a:buNone/>
              <a:defRPr/>
            </a:pPr>
            <a:r>
              <a:rPr lang="ru-RU" sz="1200"/>
              <a:t>	        Трудоустройство участников СВО, прошедших обучение в рамках региональной программы, на 	                   руководящие     должности в секторе </a:t>
            </a:r>
            <a:r>
              <a:rPr lang="ru-RU" sz="1200" b="1"/>
              <a:t>ГУ и МУ, </a:t>
            </a:r>
            <a:r>
              <a:rPr lang="ru-RU" sz="1200"/>
              <a:t> </a:t>
            </a:r>
            <a:r>
              <a:rPr lang="ru-RU" sz="1200" b="0"/>
              <a:t>отраслях, особо испытывающих кадровую    потребность</a:t>
            </a:r>
            <a:endParaRPr/>
          </a:p>
          <a:p>
            <a:pPr marL="0" indent="0" algn="just">
              <a:buNone/>
              <a:defRPr/>
            </a:pPr>
            <a:endParaRPr b="0"/>
          </a:p>
          <a:p>
            <a:pPr marL="0" indent="0" algn="just">
              <a:buNone/>
              <a:defRPr/>
            </a:pPr>
            <a:r>
              <a:rPr lang="ru-RU" sz="1200" b="1"/>
              <a:t>Участники: </a:t>
            </a:r>
            <a:r>
              <a:rPr lang="ru-RU" sz="1200"/>
              <a:t>действующие военнослужащие, ветераны СВО</a:t>
            </a:r>
            <a:endParaRPr/>
          </a:p>
          <a:p>
            <a:pPr marL="0" indent="0" algn="just">
              <a:buNone/>
              <a:defRPr/>
            </a:pPr>
            <a:r>
              <a:rPr lang="ru-RU" sz="1200" b="1"/>
              <a:t>Критерии для отбора</a:t>
            </a:r>
            <a:r>
              <a:rPr lang="ru-RU" sz="1200"/>
              <a:t>: наличие высшего образования, опыта управленческой деятельности (при наличии)</a:t>
            </a:r>
            <a:endParaRPr/>
          </a:p>
          <a:p>
            <a:pPr marL="0" indent="0" algn="just">
              <a:buNone/>
              <a:defRPr/>
            </a:pPr>
            <a:r>
              <a:rPr lang="ru-RU" sz="1200" b="1"/>
              <a:t>Оператор обучения</a:t>
            </a:r>
            <a:r>
              <a:rPr lang="ru-RU" sz="1200"/>
              <a:t>: </a:t>
            </a:r>
            <a:r>
              <a:rPr lang="ru-RU" sz="1200" u="sng"/>
              <a:t>Российская академия народного хозяйства и государственной службы при Президенте РФ</a:t>
            </a:r>
            <a:endParaRPr/>
          </a:p>
          <a:p>
            <a:pPr marL="0" indent="0" algn="just">
              <a:buNone/>
              <a:defRPr/>
            </a:pPr>
            <a:r>
              <a:rPr lang="ru-RU" sz="1200" b="1"/>
              <a:t>Форма обучения: </a:t>
            </a:r>
            <a:r>
              <a:rPr lang="ru-RU" sz="1200"/>
              <a:t>дистанционная</a:t>
            </a:r>
            <a:endParaRPr/>
          </a:p>
          <a:p>
            <a:pPr marL="0" indent="0" algn="just">
              <a:buNone/>
              <a:defRPr/>
            </a:pPr>
            <a:r>
              <a:rPr lang="ru-RU" sz="1200" b="1"/>
              <a:t>Стоимость обучения: </a:t>
            </a:r>
            <a:r>
              <a:rPr lang="ru-RU" sz="1200"/>
              <a:t>на 1 чел. </a:t>
            </a:r>
            <a:r>
              <a:rPr lang="ru-RU" sz="1200" b="1">
                <a:solidFill>
                  <a:schemeClr val="accent1"/>
                </a:solidFill>
              </a:rPr>
              <a:t>450 тыс. руб. </a:t>
            </a:r>
            <a:r>
              <a:rPr lang="ru-RU" sz="1200" b="0">
                <a:solidFill>
                  <a:schemeClr val="tx1"/>
                </a:solidFill>
              </a:rPr>
              <a:t>из средств регионального бюджета</a:t>
            </a:r>
            <a:endParaRPr b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ru-RU" sz="1200" b="1">
                <a:solidFill>
                  <a:schemeClr val="tx1"/>
                </a:solidFill>
              </a:rPr>
              <a:t>Этапы:</a:t>
            </a:r>
            <a:endParaRPr/>
          </a:p>
          <a:p>
            <a:pPr marL="0" indent="0" algn="just">
              <a:buNone/>
              <a:defRPr/>
            </a:pPr>
            <a:endParaRPr lang="ru-RU" sz="1200" b="1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ru-RU" sz="1200" b="1">
                <a:solidFill>
                  <a:schemeClr val="accent1"/>
                </a:solidFill>
              </a:rPr>
              <a:t> </a:t>
            </a:r>
            <a:endParaRPr lang="ru-RU" sz="1200"/>
          </a:p>
          <a:p>
            <a:pPr marL="0" indent="0" algn="just">
              <a:buNone/>
              <a:defRPr/>
            </a:pPr>
            <a:r>
              <a:rPr lang="ru-RU" sz="1200"/>
              <a:t>Количество выделенных рабочих мест для трудоустройства по завершении обучения - </a:t>
            </a:r>
            <a:r>
              <a:rPr lang="ru-RU" sz="1200" b="1">
                <a:solidFill>
                  <a:schemeClr val="accent1"/>
                </a:solidFill>
              </a:rPr>
              <a:t>228 ед. </a:t>
            </a:r>
            <a:r>
              <a:rPr lang="ru-RU" sz="1200"/>
              <a:t>в сферах: деятельность органов государственного управления и местного самоуправления по вопросам общего характера, ветеринарная деятельность, строительство, деятельность в области ПБ и обеспечения безопасности в ЧС и др.</a:t>
            </a: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175554" y="3224038"/>
            <a:ext cx="1209449" cy="804952"/>
          </a:xfrm>
          <a:prstGeom prst="roundRect">
            <a:avLst>
              <a:gd name="adj" fmla="val 16667"/>
            </a:avLst>
          </a:prstGeom>
          <a:ln w="12700" cap="flat" cmpd="sng" algn="ctr">
            <a:solidFill>
              <a:schemeClr val="bg1">
                <a:lumMod val="50196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1 этап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Регистрация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/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1647034" y="3224038"/>
            <a:ext cx="1241141" cy="804952"/>
          </a:xfrm>
          <a:prstGeom prst="roundRect">
            <a:avLst>
              <a:gd name="adj" fmla="val 16667"/>
            </a:avLst>
          </a:prstGeom>
          <a:ln w="12700" cap="flat" cmpd="sng" algn="ctr">
            <a:solidFill>
              <a:schemeClr val="bg1">
                <a:lumMod val="50196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2 этап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Тестирование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3147141" y="3181302"/>
            <a:ext cx="1676432" cy="847688"/>
          </a:xfrm>
          <a:prstGeom prst="roundRect">
            <a:avLst>
              <a:gd name="adj" fmla="val 16667"/>
            </a:avLst>
          </a:prstGeom>
          <a:ln w="12700" cap="flat" cmpd="sng" algn="ctr">
            <a:solidFill>
              <a:schemeClr val="bg1">
                <a:lumMod val="50196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3 этап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Утверждение списка финалистов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5111828" y="3188829"/>
            <a:ext cx="1512321" cy="825660"/>
          </a:xfrm>
          <a:prstGeom prst="roundRect">
            <a:avLst>
              <a:gd name="adj" fmla="val 16667"/>
            </a:avLst>
          </a:prstGeom>
          <a:ln w="12700" cap="flat" cmpd="sng" algn="ctr">
            <a:solidFill>
              <a:schemeClr val="bg1">
                <a:lumMod val="50196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/>
              <a:t>4 этап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Старт обучения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endParaRPr/>
          </a:p>
        </p:txBody>
      </p:sp>
      <p:sp>
        <p:nvSpPr>
          <p:cNvPr id="10" name="Стрелка: вправо 9"/>
          <p:cNvSpPr/>
          <p:nvPr/>
        </p:nvSpPr>
        <p:spPr bwMode="auto">
          <a:xfrm>
            <a:off x="1400063" y="3557450"/>
            <a:ext cx="263071" cy="182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>
                <a:lumMod val="94901"/>
                <a:lumOff val="5099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: вправо 10"/>
          <p:cNvSpPr/>
          <p:nvPr/>
        </p:nvSpPr>
        <p:spPr bwMode="auto">
          <a:xfrm>
            <a:off x="2896966" y="3557450"/>
            <a:ext cx="246910" cy="1618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>
                <a:lumMod val="94901"/>
                <a:lumOff val="5099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: вправо 11"/>
          <p:cNvSpPr/>
          <p:nvPr/>
        </p:nvSpPr>
        <p:spPr bwMode="auto">
          <a:xfrm>
            <a:off x="4841154" y="3506667"/>
            <a:ext cx="253093" cy="1551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>
                <a:lumMod val="94901"/>
                <a:lumOff val="5099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23078" y="3755049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март 2025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725985" y="3755049"/>
            <a:ext cx="1085318" cy="2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апрель 2025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3528157" y="3788777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июнь 2025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5329515" y="3767380"/>
            <a:ext cx="1146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сентябрь 2025</a:t>
            </a:r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3845" y="757974"/>
            <a:ext cx="1141459" cy="1060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08602" y="2655860"/>
            <a:ext cx="1394527" cy="139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335741" y="155178"/>
            <a:ext cx="8578249" cy="48359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39065" marR="5080">
              <a:defRPr/>
            </a:pPr>
            <a:r>
              <a:rPr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ПРИОРИЕТНЫЕ НАПРАВЛЕНИЯ ПО СОДЕЙСТВИЮ В ТРУДОУСТРОЙСТВЕ УЧАСТНИКОВ СВО В 2025 ГОДУ</a:t>
            </a: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420230" y="766165"/>
            <a:ext cx="8493760" cy="253365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30"/>
              </a:spcBef>
              <a:defRPr/>
            </a:pP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Реализация</a:t>
            </a:r>
            <a:r>
              <a:rPr sz="1400" b="1" spc="-5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социально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значимого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регионального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проекта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«Возвращение</a:t>
            </a:r>
            <a:r>
              <a:rPr sz="1400" b="1" spc="-5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к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мирной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C0C0C"/>
                </a:solidFill>
                <a:latin typeface="Arial"/>
                <a:cs typeface="Arial"/>
              </a:rPr>
              <a:t>жизни»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2751365" y="1163361"/>
            <a:ext cx="6162675" cy="831215"/>
          </a:xfrm>
          <a:prstGeom prst="rect">
            <a:avLst/>
          </a:prstGeom>
          <a:solidFill>
            <a:srgbClr val="EBEBEB"/>
          </a:solidFill>
          <a:ln w="12699">
            <a:solidFill>
              <a:srgbClr val="30303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1440" marR="85725" algn="just">
              <a:lnSpc>
                <a:spcPct val="100000"/>
              </a:lnSpc>
              <a:spcBef>
                <a:spcPts val="334"/>
              </a:spcBef>
              <a:defRPr/>
            </a:pPr>
            <a:r>
              <a:rPr sz="1200" b="1">
                <a:latin typeface="Arial"/>
                <a:cs typeface="Arial"/>
              </a:rPr>
              <a:t>Цель</a:t>
            </a:r>
            <a:r>
              <a:rPr sz="1200" b="1" spc="300">
                <a:latin typeface="Arial"/>
                <a:cs typeface="Arial"/>
              </a:rPr>
              <a:t> </a:t>
            </a:r>
            <a:r>
              <a:rPr sz="1200" b="1">
                <a:latin typeface="Arial"/>
                <a:cs typeface="Arial"/>
              </a:rPr>
              <a:t>Проекта</a:t>
            </a:r>
            <a:r>
              <a:rPr sz="1200" b="1" spc="305">
                <a:latin typeface="Arial"/>
                <a:cs typeface="Arial"/>
              </a:rPr>
              <a:t> </a:t>
            </a:r>
            <a:r>
              <a:rPr sz="1200" spc="315">
                <a:latin typeface="Microsoft Sans Serif"/>
                <a:cs typeface="Microsoft Sans Serif"/>
              </a:rPr>
              <a:t>–</a:t>
            </a:r>
            <a:r>
              <a:rPr sz="1200" spc="32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создание</a:t>
            </a:r>
            <a:r>
              <a:rPr sz="1200" spc="325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«бесшовного»</a:t>
            </a:r>
            <a:r>
              <a:rPr sz="1200" spc="32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пути</a:t>
            </a:r>
            <a:r>
              <a:rPr sz="1200" spc="32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при</a:t>
            </a:r>
            <a:r>
              <a:rPr sz="1200" spc="325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взаимодействии</a:t>
            </a:r>
            <a:r>
              <a:rPr sz="1200" spc="320">
                <a:latin typeface="Microsoft Sans Serif"/>
                <a:cs typeface="Microsoft Sans Serif"/>
              </a:rPr>
              <a:t> </a:t>
            </a:r>
            <a:r>
              <a:rPr sz="1200" spc="-10">
                <a:latin typeface="Microsoft Sans Serif"/>
                <a:cs typeface="Microsoft Sans Serif"/>
              </a:rPr>
              <a:t>участников </a:t>
            </a:r>
            <a:r>
              <a:rPr sz="1200">
                <a:latin typeface="Microsoft Sans Serif"/>
                <a:cs typeface="Microsoft Sans Serif"/>
              </a:rPr>
              <a:t>СВО</a:t>
            </a:r>
            <a:r>
              <a:rPr sz="1200" spc="125">
                <a:latin typeface="Microsoft Sans Serif"/>
                <a:cs typeface="Microsoft Sans Serif"/>
              </a:rPr>
              <a:t>  </a:t>
            </a:r>
            <a:r>
              <a:rPr sz="1200">
                <a:latin typeface="Microsoft Sans Serif"/>
                <a:cs typeface="Microsoft Sans Serif"/>
              </a:rPr>
              <a:t>с</a:t>
            </a:r>
            <a:r>
              <a:rPr sz="1200" spc="125">
                <a:latin typeface="Microsoft Sans Serif"/>
                <a:cs typeface="Microsoft Sans Serif"/>
              </a:rPr>
              <a:t>  </a:t>
            </a:r>
            <a:r>
              <a:rPr sz="1200">
                <a:latin typeface="Microsoft Sans Serif"/>
                <a:cs typeface="Microsoft Sans Serif"/>
              </a:rPr>
              <a:t>заинтересованными</a:t>
            </a:r>
            <a:r>
              <a:rPr sz="1200" spc="130">
                <a:latin typeface="Microsoft Sans Serif"/>
                <a:cs typeface="Microsoft Sans Serif"/>
              </a:rPr>
              <a:t>  </a:t>
            </a:r>
            <a:r>
              <a:rPr sz="1200">
                <a:latin typeface="Microsoft Sans Serif"/>
                <a:cs typeface="Microsoft Sans Serif"/>
              </a:rPr>
              <a:t>ведомствами,</a:t>
            </a:r>
            <a:r>
              <a:rPr sz="1200" spc="125">
                <a:latin typeface="Microsoft Sans Serif"/>
                <a:cs typeface="Microsoft Sans Serif"/>
              </a:rPr>
              <a:t>  </a:t>
            </a:r>
            <a:r>
              <a:rPr sz="1200">
                <a:latin typeface="Microsoft Sans Serif"/>
                <a:cs typeface="Microsoft Sans Serif"/>
              </a:rPr>
              <a:t>а</a:t>
            </a:r>
            <a:r>
              <a:rPr sz="1200" spc="130">
                <a:latin typeface="Microsoft Sans Serif"/>
                <a:cs typeface="Microsoft Sans Serif"/>
              </a:rPr>
              <a:t>  </a:t>
            </a:r>
            <a:r>
              <a:rPr sz="1200">
                <a:latin typeface="Microsoft Sans Serif"/>
                <a:cs typeface="Microsoft Sans Serif"/>
              </a:rPr>
              <a:t>также</a:t>
            </a:r>
            <a:r>
              <a:rPr sz="1200" spc="125">
                <a:latin typeface="Microsoft Sans Serif"/>
                <a:cs typeface="Microsoft Sans Serif"/>
              </a:rPr>
              <a:t>  </a:t>
            </a:r>
            <a:r>
              <a:rPr sz="1200">
                <a:latin typeface="Microsoft Sans Serif"/>
                <a:cs typeface="Microsoft Sans Serif"/>
              </a:rPr>
              <a:t>реализация</a:t>
            </a:r>
            <a:r>
              <a:rPr sz="1200" spc="125">
                <a:latin typeface="Microsoft Sans Serif"/>
                <a:cs typeface="Microsoft Sans Serif"/>
              </a:rPr>
              <a:t>  </a:t>
            </a:r>
            <a:r>
              <a:rPr sz="1200" spc="-10">
                <a:latin typeface="Microsoft Sans Serif"/>
                <a:cs typeface="Microsoft Sans Serif"/>
              </a:rPr>
              <a:t>проактивного </a:t>
            </a:r>
            <a:r>
              <a:rPr sz="1200">
                <a:latin typeface="Microsoft Sans Serif"/>
                <a:cs typeface="Microsoft Sans Serif"/>
              </a:rPr>
              <a:t>режима</a:t>
            </a:r>
            <a:r>
              <a:rPr sz="1200" spc="6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предоставления</a:t>
            </a:r>
            <a:r>
              <a:rPr sz="1200" spc="65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необходимых</a:t>
            </a:r>
            <a:r>
              <a:rPr sz="1200" spc="65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услуг</a:t>
            </a:r>
            <a:r>
              <a:rPr sz="1200" spc="6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и</a:t>
            </a:r>
            <a:r>
              <a:rPr sz="1200" spc="65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мер</a:t>
            </a:r>
            <a:r>
              <a:rPr sz="1200" spc="65">
                <a:latin typeface="Microsoft Sans Serif"/>
                <a:cs typeface="Microsoft Sans Serif"/>
              </a:rPr>
              <a:t> </a:t>
            </a:r>
            <a:r>
              <a:rPr sz="1200" spc="-10">
                <a:latin typeface="Microsoft Sans Serif"/>
                <a:cs typeface="Microsoft Sans Serif"/>
              </a:rPr>
              <a:t>участникам</a:t>
            </a:r>
            <a:r>
              <a:rPr sz="1200" spc="6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СВО,</a:t>
            </a:r>
            <a:r>
              <a:rPr sz="1200" spc="65">
                <a:latin typeface="Microsoft Sans Serif"/>
                <a:cs typeface="Microsoft Sans Serif"/>
              </a:rPr>
              <a:t> </a:t>
            </a:r>
            <a:r>
              <a:rPr sz="1200" spc="-10">
                <a:latin typeface="Microsoft Sans Serif"/>
                <a:cs typeface="Microsoft Sans Serif"/>
              </a:rPr>
              <a:t>вернувшихся </a:t>
            </a:r>
            <a:r>
              <a:rPr sz="1200">
                <a:latin typeface="Microsoft Sans Serif"/>
                <a:cs typeface="Microsoft Sans Serif"/>
              </a:rPr>
              <a:t>из</a:t>
            </a:r>
            <a:r>
              <a:rPr sz="1200" spc="-40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зоны</a:t>
            </a:r>
            <a:r>
              <a:rPr sz="1200" spc="-35">
                <a:latin typeface="Microsoft Sans Serif"/>
                <a:cs typeface="Microsoft Sans Serif"/>
              </a:rPr>
              <a:t> </a:t>
            </a:r>
            <a:r>
              <a:rPr sz="1200">
                <a:latin typeface="Microsoft Sans Serif"/>
                <a:cs typeface="Microsoft Sans Serif"/>
              </a:rPr>
              <a:t>боевых</a:t>
            </a:r>
            <a:r>
              <a:rPr sz="1200" spc="-35">
                <a:latin typeface="Microsoft Sans Serif"/>
                <a:cs typeface="Microsoft Sans Serif"/>
              </a:rPr>
              <a:t> </a:t>
            </a:r>
            <a:r>
              <a:rPr sz="1200" spc="-10">
                <a:latin typeface="Microsoft Sans Serif"/>
                <a:cs typeface="Microsoft Sans Serif"/>
              </a:rPr>
              <a:t>действий.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/>
          <a:stretch/>
        </p:blipFill>
        <p:spPr bwMode="auto">
          <a:xfrm>
            <a:off x="420229" y="1218703"/>
            <a:ext cx="2290478" cy="328798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 bwMode="auto">
          <a:xfrm>
            <a:off x="3869550" y="2133171"/>
            <a:ext cx="4573270" cy="1615440"/>
            <a:chOff x="3869550" y="2133171"/>
            <a:chExt cx="4573270" cy="1615440"/>
          </a:xfrm>
        </p:grpSpPr>
        <p:sp>
          <p:nvSpPr>
            <p:cNvPr id="7" name="object 7"/>
            <p:cNvSpPr/>
            <p:nvPr/>
          </p:nvSpPr>
          <p:spPr bwMode="auto">
            <a:xfrm>
              <a:off x="4224994" y="2139522"/>
              <a:ext cx="4217670" cy="698500"/>
            </a:xfrm>
            <a:custGeom>
              <a:avLst/>
              <a:gdLst/>
              <a:ahLst/>
              <a:cxnLst/>
              <a:rect l="l" t="t" r="r" b="b"/>
              <a:pathLst>
                <a:path w="4217670" h="698500" fill="norm" stroke="1" extrusionOk="0">
                  <a:moveTo>
                    <a:pt x="349092" y="698183"/>
                  </a:moveTo>
                  <a:lnTo>
                    <a:pt x="4217567" y="698183"/>
                  </a:lnTo>
                  <a:lnTo>
                    <a:pt x="4217567" y="0"/>
                  </a:lnTo>
                  <a:lnTo>
                    <a:pt x="349092" y="0"/>
                  </a:lnTo>
                  <a:lnTo>
                    <a:pt x="0" y="349092"/>
                  </a:lnTo>
                  <a:lnTo>
                    <a:pt x="349092" y="698183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3878722" y="2139521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 fill="norm" stroke="1" extrusionOk="0">
                  <a:moveTo>
                    <a:pt x="349091" y="0"/>
                  </a:moveTo>
                  <a:lnTo>
                    <a:pt x="301993" y="3211"/>
                  </a:lnTo>
                  <a:lnTo>
                    <a:pt x="256737" y="12559"/>
                  </a:lnTo>
                  <a:lnTo>
                    <a:pt x="213754" y="27615"/>
                  </a:lnTo>
                  <a:lnTo>
                    <a:pt x="173472" y="47948"/>
                  </a:lnTo>
                  <a:lnTo>
                    <a:pt x="136321" y="73130"/>
                  </a:lnTo>
                  <a:lnTo>
                    <a:pt x="102731" y="102731"/>
                  </a:lnTo>
                  <a:lnTo>
                    <a:pt x="73130" y="136321"/>
                  </a:lnTo>
                  <a:lnTo>
                    <a:pt x="47948" y="173472"/>
                  </a:lnTo>
                  <a:lnTo>
                    <a:pt x="27615" y="213754"/>
                  </a:lnTo>
                  <a:lnTo>
                    <a:pt x="12559" y="256737"/>
                  </a:lnTo>
                  <a:lnTo>
                    <a:pt x="3211" y="301993"/>
                  </a:lnTo>
                  <a:lnTo>
                    <a:pt x="0" y="349091"/>
                  </a:lnTo>
                  <a:lnTo>
                    <a:pt x="3211" y="396189"/>
                  </a:lnTo>
                  <a:lnTo>
                    <a:pt x="12559" y="441445"/>
                  </a:lnTo>
                  <a:lnTo>
                    <a:pt x="27615" y="484428"/>
                  </a:lnTo>
                  <a:lnTo>
                    <a:pt x="47948" y="524710"/>
                  </a:lnTo>
                  <a:lnTo>
                    <a:pt x="73130" y="561861"/>
                  </a:lnTo>
                  <a:lnTo>
                    <a:pt x="102731" y="595452"/>
                  </a:lnTo>
                  <a:lnTo>
                    <a:pt x="136321" y="625053"/>
                  </a:lnTo>
                  <a:lnTo>
                    <a:pt x="173472" y="650235"/>
                  </a:lnTo>
                  <a:lnTo>
                    <a:pt x="213754" y="670568"/>
                  </a:lnTo>
                  <a:lnTo>
                    <a:pt x="256737" y="685624"/>
                  </a:lnTo>
                  <a:lnTo>
                    <a:pt x="301993" y="694972"/>
                  </a:lnTo>
                  <a:lnTo>
                    <a:pt x="349091" y="698183"/>
                  </a:lnTo>
                  <a:lnTo>
                    <a:pt x="396189" y="694972"/>
                  </a:lnTo>
                  <a:lnTo>
                    <a:pt x="441445" y="685624"/>
                  </a:lnTo>
                  <a:lnTo>
                    <a:pt x="484428" y="670568"/>
                  </a:lnTo>
                  <a:lnTo>
                    <a:pt x="524710" y="650235"/>
                  </a:lnTo>
                  <a:lnTo>
                    <a:pt x="561861" y="625053"/>
                  </a:lnTo>
                  <a:lnTo>
                    <a:pt x="595452" y="595452"/>
                  </a:lnTo>
                  <a:lnTo>
                    <a:pt x="625053" y="561861"/>
                  </a:lnTo>
                  <a:lnTo>
                    <a:pt x="650235" y="524710"/>
                  </a:lnTo>
                  <a:lnTo>
                    <a:pt x="670568" y="484428"/>
                  </a:lnTo>
                  <a:lnTo>
                    <a:pt x="685624" y="441445"/>
                  </a:lnTo>
                  <a:lnTo>
                    <a:pt x="694972" y="396189"/>
                  </a:lnTo>
                  <a:lnTo>
                    <a:pt x="698183" y="349091"/>
                  </a:lnTo>
                  <a:lnTo>
                    <a:pt x="694972" y="301993"/>
                  </a:lnTo>
                  <a:lnTo>
                    <a:pt x="685624" y="256737"/>
                  </a:lnTo>
                  <a:lnTo>
                    <a:pt x="670568" y="213754"/>
                  </a:lnTo>
                  <a:lnTo>
                    <a:pt x="650235" y="173472"/>
                  </a:lnTo>
                  <a:lnTo>
                    <a:pt x="625053" y="136321"/>
                  </a:lnTo>
                  <a:lnTo>
                    <a:pt x="595452" y="102731"/>
                  </a:lnTo>
                  <a:lnTo>
                    <a:pt x="561861" y="73130"/>
                  </a:lnTo>
                  <a:lnTo>
                    <a:pt x="524710" y="47948"/>
                  </a:lnTo>
                  <a:lnTo>
                    <a:pt x="484428" y="27615"/>
                  </a:lnTo>
                  <a:lnTo>
                    <a:pt x="441445" y="12559"/>
                  </a:lnTo>
                  <a:lnTo>
                    <a:pt x="396189" y="3211"/>
                  </a:lnTo>
                  <a:lnTo>
                    <a:pt x="34909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3878722" y="2139521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 fill="norm" stroke="1" extrusionOk="0">
                  <a:moveTo>
                    <a:pt x="0" y="349091"/>
                  </a:moveTo>
                  <a:lnTo>
                    <a:pt x="3211" y="301993"/>
                  </a:lnTo>
                  <a:lnTo>
                    <a:pt x="12559" y="256737"/>
                  </a:lnTo>
                  <a:lnTo>
                    <a:pt x="27615" y="213754"/>
                  </a:lnTo>
                  <a:lnTo>
                    <a:pt x="47948" y="173472"/>
                  </a:lnTo>
                  <a:lnTo>
                    <a:pt x="73130" y="136321"/>
                  </a:lnTo>
                  <a:lnTo>
                    <a:pt x="102731" y="102731"/>
                  </a:lnTo>
                  <a:lnTo>
                    <a:pt x="136321" y="73130"/>
                  </a:lnTo>
                  <a:lnTo>
                    <a:pt x="173472" y="47948"/>
                  </a:lnTo>
                  <a:lnTo>
                    <a:pt x="213754" y="27615"/>
                  </a:lnTo>
                  <a:lnTo>
                    <a:pt x="256737" y="12559"/>
                  </a:lnTo>
                  <a:lnTo>
                    <a:pt x="301993" y="3211"/>
                  </a:lnTo>
                  <a:lnTo>
                    <a:pt x="349091" y="0"/>
                  </a:lnTo>
                  <a:lnTo>
                    <a:pt x="396189" y="3211"/>
                  </a:lnTo>
                  <a:lnTo>
                    <a:pt x="441445" y="12559"/>
                  </a:lnTo>
                  <a:lnTo>
                    <a:pt x="484428" y="27615"/>
                  </a:lnTo>
                  <a:lnTo>
                    <a:pt x="524710" y="47948"/>
                  </a:lnTo>
                  <a:lnTo>
                    <a:pt x="561861" y="73130"/>
                  </a:lnTo>
                  <a:lnTo>
                    <a:pt x="595452" y="102731"/>
                  </a:lnTo>
                  <a:lnTo>
                    <a:pt x="625053" y="136321"/>
                  </a:lnTo>
                  <a:lnTo>
                    <a:pt x="650235" y="173472"/>
                  </a:lnTo>
                  <a:lnTo>
                    <a:pt x="670568" y="213754"/>
                  </a:lnTo>
                  <a:lnTo>
                    <a:pt x="685624" y="256737"/>
                  </a:lnTo>
                  <a:lnTo>
                    <a:pt x="694972" y="301993"/>
                  </a:lnTo>
                  <a:lnTo>
                    <a:pt x="698183" y="349091"/>
                  </a:lnTo>
                  <a:lnTo>
                    <a:pt x="694972" y="396189"/>
                  </a:lnTo>
                  <a:lnTo>
                    <a:pt x="685624" y="441445"/>
                  </a:lnTo>
                  <a:lnTo>
                    <a:pt x="670568" y="484428"/>
                  </a:lnTo>
                  <a:lnTo>
                    <a:pt x="650235" y="524710"/>
                  </a:lnTo>
                  <a:lnTo>
                    <a:pt x="625053" y="561861"/>
                  </a:lnTo>
                  <a:lnTo>
                    <a:pt x="595452" y="595452"/>
                  </a:lnTo>
                  <a:lnTo>
                    <a:pt x="561861" y="625053"/>
                  </a:lnTo>
                  <a:lnTo>
                    <a:pt x="524710" y="650235"/>
                  </a:lnTo>
                  <a:lnTo>
                    <a:pt x="484428" y="670568"/>
                  </a:lnTo>
                  <a:lnTo>
                    <a:pt x="441445" y="685624"/>
                  </a:lnTo>
                  <a:lnTo>
                    <a:pt x="396189" y="694972"/>
                  </a:lnTo>
                  <a:lnTo>
                    <a:pt x="349091" y="698183"/>
                  </a:lnTo>
                  <a:lnTo>
                    <a:pt x="301993" y="694972"/>
                  </a:lnTo>
                  <a:lnTo>
                    <a:pt x="256737" y="685624"/>
                  </a:lnTo>
                  <a:lnTo>
                    <a:pt x="213754" y="670568"/>
                  </a:lnTo>
                  <a:lnTo>
                    <a:pt x="173472" y="650235"/>
                  </a:lnTo>
                  <a:lnTo>
                    <a:pt x="136321" y="625053"/>
                  </a:lnTo>
                  <a:lnTo>
                    <a:pt x="102731" y="595452"/>
                  </a:lnTo>
                  <a:lnTo>
                    <a:pt x="73130" y="561861"/>
                  </a:lnTo>
                  <a:lnTo>
                    <a:pt x="47948" y="524710"/>
                  </a:lnTo>
                  <a:lnTo>
                    <a:pt x="27615" y="484428"/>
                  </a:lnTo>
                  <a:lnTo>
                    <a:pt x="12559" y="441445"/>
                  </a:lnTo>
                  <a:lnTo>
                    <a:pt x="3211" y="396189"/>
                  </a:lnTo>
                  <a:lnTo>
                    <a:pt x="0" y="349091"/>
                  </a:lnTo>
                  <a:close/>
                </a:path>
              </a:pathLst>
            </a:custGeom>
            <a:grpFill/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224994" y="3043755"/>
              <a:ext cx="4217670" cy="698500"/>
            </a:xfrm>
            <a:custGeom>
              <a:avLst/>
              <a:gdLst/>
              <a:ahLst/>
              <a:cxnLst/>
              <a:rect l="l" t="t" r="r" b="b"/>
              <a:pathLst>
                <a:path w="4217670" h="698500" fill="norm" stroke="1" extrusionOk="0">
                  <a:moveTo>
                    <a:pt x="349092" y="698183"/>
                  </a:moveTo>
                  <a:lnTo>
                    <a:pt x="4217567" y="698183"/>
                  </a:lnTo>
                  <a:lnTo>
                    <a:pt x="4217567" y="0"/>
                  </a:lnTo>
                  <a:lnTo>
                    <a:pt x="349092" y="0"/>
                  </a:lnTo>
                  <a:lnTo>
                    <a:pt x="0" y="349092"/>
                  </a:lnTo>
                  <a:lnTo>
                    <a:pt x="349092" y="698183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3875901" y="304375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 fill="norm" stroke="1" extrusionOk="0">
                  <a:moveTo>
                    <a:pt x="349091" y="0"/>
                  </a:moveTo>
                  <a:lnTo>
                    <a:pt x="301993" y="3211"/>
                  </a:lnTo>
                  <a:lnTo>
                    <a:pt x="256737" y="12559"/>
                  </a:lnTo>
                  <a:lnTo>
                    <a:pt x="213754" y="27615"/>
                  </a:lnTo>
                  <a:lnTo>
                    <a:pt x="173472" y="47948"/>
                  </a:lnTo>
                  <a:lnTo>
                    <a:pt x="136321" y="73130"/>
                  </a:lnTo>
                  <a:lnTo>
                    <a:pt x="102731" y="102731"/>
                  </a:lnTo>
                  <a:lnTo>
                    <a:pt x="73130" y="136321"/>
                  </a:lnTo>
                  <a:lnTo>
                    <a:pt x="47948" y="173472"/>
                  </a:lnTo>
                  <a:lnTo>
                    <a:pt x="27615" y="213754"/>
                  </a:lnTo>
                  <a:lnTo>
                    <a:pt x="12559" y="256737"/>
                  </a:lnTo>
                  <a:lnTo>
                    <a:pt x="3211" y="301993"/>
                  </a:lnTo>
                  <a:lnTo>
                    <a:pt x="0" y="349091"/>
                  </a:lnTo>
                  <a:lnTo>
                    <a:pt x="3211" y="396189"/>
                  </a:lnTo>
                  <a:lnTo>
                    <a:pt x="12559" y="441445"/>
                  </a:lnTo>
                  <a:lnTo>
                    <a:pt x="27615" y="484428"/>
                  </a:lnTo>
                  <a:lnTo>
                    <a:pt x="47948" y="524710"/>
                  </a:lnTo>
                  <a:lnTo>
                    <a:pt x="73130" y="561861"/>
                  </a:lnTo>
                  <a:lnTo>
                    <a:pt x="102731" y="595452"/>
                  </a:lnTo>
                  <a:lnTo>
                    <a:pt x="136321" y="625053"/>
                  </a:lnTo>
                  <a:lnTo>
                    <a:pt x="173472" y="650235"/>
                  </a:lnTo>
                  <a:lnTo>
                    <a:pt x="213754" y="670568"/>
                  </a:lnTo>
                  <a:lnTo>
                    <a:pt x="256737" y="685624"/>
                  </a:lnTo>
                  <a:lnTo>
                    <a:pt x="301993" y="694972"/>
                  </a:lnTo>
                  <a:lnTo>
                    <a:pt x="349091" y="698183"/>
                  </a:lnTo>
                  <a:lnTo>
                    <a:pt x="396189" y="694972"/>
                  </a:lnTo>
                  <a:lnTo>
                    <a:pt x="441445" y="685624"/>
                  </a:lnTo>
                  <a:lnTo>
                    <a:pt x="484428" y="670568"/>
                  </a:lnTo>
                  <a:lnTo>
                    <a:pt x="524710" y="650235"/>
                  </a:lnTo>
                  <a:lnTo>
                    <a:pt x="561861" y="625053"/>
                  </a:lnTo>
                  <a:lnTo>
                    <a:pt x="595452" y="595452"/>
                  </a:lnTo>
                  <a:lnTo>
                    <a:pt x="625053" y="561861"/>
                  </a:lnTo>
                  <a:lnTo>
                    <a:pt x="650235" y="524710"/>
                  </a:lnTo>
                  <a:lnTo>
                    <a:pt x="670568" y="484428"/>
                  </a:lnTo>
                  <a:lnTo>
                    <a:pt x="685624" y="441445"/>
                  </a:lnTo>
                  <a:lnTo>
                    <a:pt x="694972" y="396189"/>
                  </a:lnTo>
                  <a:lnTo>
                    <a:pt x="698183" y="349091"/>
                  </a:lnTo>
                  <a:lnTo>
                    <a:pt x="694972" y="301993"/>
                  </a:lnTo>
                  <a:lnTo>
                    <a:pt x="685624" y="256737"/>
                  </a:lnTo>
                  <a:lnTo>
                    <a:pt x="670568" y="213754"/>
                  </a:lnTo>
                  <a:lnTo>
                    <a:pt x="650235" y="173472"/>
                  </a:lnTo>
                  <a:lnTo>
                    <a:pt x="625053" y="136321"/>
                  </a:lnTo>
                  <a:lnTo>
                    <a:pt x="595452" y="102731"/>
                  </a:lnTo>
                  <a:lnTo>
                    <a:pt x="561861" y="73130"/>
                  </a:lnTo>
                  <a:lnTo>
                    <a:pt x="524710" y="47948"/>
                  </a:lnTo>
                  <a:lnTo>
                    <a:pt x="484428" y="27615"/>
                  </a:lnTo>
                  <a:lnTo>
                    <a:pt x="441445" y="12559"/>
                  </a:lnTo>
                  <a:lnTo>
                    <a:pt x="396189" y="3211"/>
                  </a:lnTo>
                  <a:lnTo>
                    <a:pt x="34909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3875901" y="304375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 fill="norm" stroke="1" extrusionOk="0">
                  <a:moveTo>
                    <a:pt x="0" y="349091"/>
                  </a:moveTo>
                  <a:lnTo>
                    <a:pt x="3211" y="301993"/>
                  </a:lnTo>
                  <a:lnTo>
                    <a:pt x="12559" y="256737"/>
                  </a:lnTo>
                  <a:lnTo>
                    <a:pt x="27615" y="213754"/>
                  </a:lnTo>
                  <a:lnTo>
                    <a:pt x="47948" y="173472"/>
                  </a:lnTo>
                  <a:lnTo>
                    <a:pt x="73130" y="136321"/>
                  </a:lnTo>
                  <a:lnTo>
                    <a:pt x="102731" y="102731"/>
                  </a:lnTo>
                  <a:lnTo>
                    <a:pt x="136321" y="73130"/>
                  </a:lnTo>
                  <a:lnTo>
                    <a:pt x="173472" y="47948"/>
                  </a:lnTo>
                  <a:lnTo>
                    <a:pt x="213754" y="27615"/>
                  </a:lnTo>
                  <a:lnTo>
                    <a:pt x="256737" y="12559"/>
                  </a:lnTo>
                  <a:lnTo>
                    <a:pt x="301993" y="3211"/>
                  </a:lnTo>
                  <a:lnTo>
                    <a:pt x="349091" y="0"/>
                  </a:lnTo>
                  <a:lnTo>
                    <a:pt x="396189" y="3211"/>
                  </a:lnTo>
                  <a:lnTo>
                    <a:pt x="441445" y="12559"/>
                  </a:lnTo>
                  <a:lnTo>
                    <a:pt x="484428" y="27615"/>
                  </a:lnTo>
                  <a:lnTo>
                    <a:pt x="524710" y="47948"/>
                  </a:lnTo>
                  <a:lnTo>
                    <a:pt x="561861" y="73130"/>
                  </a:lnTo>
                  <a:lnTo>
                    <a:pt x="595452" y="102731"/>
                  </a:lnTo>
                  <a:lnTo>
                    <a:pt x="625053" y="136321"/>
                  </a:lnTo>
                  <a:lnTo>
                    <a:pt x="650235" y="173472"/>
                  </a:lnTo>
                  <a:lnTo>
                    <a:pt x="670568" y="213754"/>
                  </a:lnTo>
                  <a:lnTo>
                    <a:pt x="685624" y="256737"/>
                  </a:lnTo>
                  <a:lnTo>
                    <a:pt x="694972" y="301993"/>
                  </a:lnTo>
                  <a:lnTo>
                    <a:pt x="698183" y="349091"/>
                  </a:lnTo>
                  <a:lnTo>
                    <a:pt x="694972" y="396189"/>
                  </a:lnTo>
                  <a:lnTo>
                    <a:pt x="685624" y="441445"/>
                  </a:lnTo>
                  <a:lnTo>
                    <a:pt x="670568" y="484428"/>
                  </a:lnTo>
                  <a:lnTo>
                    <a:pt x="650235" y="524710"/>
                  </a:lnTo>
                  <a:lnTo>
                    <a:pt x="625053" y="561861"/>
                  </a:lnTo>
                  <a:lnTo>
                    <a:pt x="595452" y="595452"/>
                  </a:lnTo>
                  <a:lnTo>
                    <a:pt x="561861" y="625053"/>
                  </a:lnTo>
                  <a:lnTo>
                    <a:pt x="524710" y="650235"/>
                  </a:lnTo>
                  <a:lnTo>
                    <a:pt x="484428" y="670568"/>
                  </a:lnTo>
                  <a:lnTo>
                    <a:pt x="441445" y="685624"/>
                  </a:lnTo>
                  <a:lnTo>
                    <a:pt x="396189" y="694972"/>
                  </a:lnTo>
                  <a:lnTo>
                    <a:pt x="349091" y="698183"/>
                  </a:lnTo>
                  <a:lnTo>
                    <a:pt x="301993" y="694972"/>
                  </a:lnTo>
                  <a:lnTo>
                    <a:pt x="256737" y="685624"/>
                  </a:lnTo>
                  <a:lnTo>
                    <a:pt x="213754" y="670568"/>
                  </a:lnTo>
                  <a:lnTo>
                    <a:pt x="173472" y="650235"/>
                  </a:lnTo>
                  <a:lnTo>
                    <a:pt x="136321" y="625053"/>
                  </a:lnTo>
                  <a:lnTo>
                    <a:pt x="102731" y="595452"/>
                  </a:lnTo>
                  <a:lnTo>
                    <a:pt x="73130" y="561861"/>
                  </a:lnTo>
                  <a:lnTo>
                    <a:pt x="47948" y="524710"/>
                  </a:lnTo>
                  <a:lnTo>
                    <a:pt x="27615" y="484428"/>
                  </a:lnTo>
                  <a:lnTo>
                    <a:pt x="12559" y="441445"/>
                  </a:lnTo>
                  <a:lnTo>
                    <a:pt x="3211" y="396189"/>
                  </a:lnTo>
                  <a:lnTo>
                    <a:pt x="0" y="349091"/>
                  </a:lnTo>
                  <a:close/>
                </a:path>
              </a:pathLst>
            </a:custGeom>
            <a:grpFill/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3" name="object 13"/>
          <p:cNvSpPr/>
          <p:nvPr/>
        </p:nvSpPr>
        <p:spPr bwMode="auto">
          <a:xfrm>
            <a:off x="4224994" y="3947989"/>
            <a:ext cx="4217670" cy="698500"/>
          </a:xfrm>
          <a:custGeom>
            <a:avLst/>
            <a:gdLst/>
            <a:ahLst/>
            <a:cxnLst/>
            <a:rect l="l" t="t" r="r" b="b"/>
            <a:pathLst>
              <a:path w="4217670" h="698500" fill="norm" stroke="1" extrusionOk="0">
                <a:moveTo>
                  <a:pt x="349092" y="698183"/>
                </a:moveTo>
                <a:lnTo>
                  <a:pt x="4217567" y="698183"/>
                </a:lnTo>
                <a:lnTo>
                  <a:pt x="4217567" y="0"/>
                </a:lnTo>
                <a:lnTo>
                  <a:pt x="349092" y="0"/>
                </a:lnTo>
                <a:lnTo>
                  <a:pt x="0" y="349092"/>
                </a:lnTo>
                <a:lnTo>
                  <a:pt x="349092" y="69818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4743779" y="2258793"/>
            <a:ext cx="3561715" cy="23355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2225" marR="15240" algn="ctr">
              <a:lnSpc>
                <a:spcPts val="1510"/>
              </a:lnSpc>
              <a:spcBef>
                <a:spcPts val="290"/>
              </a:spcBef>
              <a:defRPr/>
            </a:pP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Разработана</a:t>
            </a:r>
            <a:r>
              <a:rPr sz="1400" b="1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анкета</a:t>
            </a:r>
            <a:r>
              <a:rPr sz="1400" b="1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для</a:t>
            </a:r>
            <a:r>
              <a:rPr sz="1400" b="1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участника</a:t>
            </a:r>
            <a:r>
              <a:rPr sz="1400" b="1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C0C0C"/>
                </a:solidFill>
                <a:latin typeface="Arial"/>
                <a:cs typeface="Arial"/>
              </a:rPr>
              <a:t>СВО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(в</a:t>
            </a:r>
            <a:r>
              <a:rPr sz="1400" b="1" spc="-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том</a:t>
            </a:r>
            <a:r>
              <a:rPr sz="1400" b="1" spc="-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числе</a:t>
            </a:r>
            <a:r>
              <a:rPr sz="1400" b="1" spc="-1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C0C0C"/>
                </a:solidFill>
                <a:latin typeface="Arial"/>
                <a:cs typeface="Arial"/>
              </a:rPr>
              <a:t>электронная)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defRPr/>
            </a:pP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ts val="1510"/>
              </a:lnSpc>
              <a:defRPr/>
            </a:pP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Подготовлена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памятка</a:t>
            </a:r>
            <a:r>
              <a:rPr sz="1400" b="1" spc="-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участникам</a:t>
            </a:r>
            <a:r>
              <a:rPr sz="1400" b="1" spc="-4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C0C0C"/>
                </a:solidFill>
                <a:latin typeface="Arial"/>
                <a:cs typeface="Arial"/>
              </a:rPr>
              <a:t>СВО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и</a:t>
            </a:r>
            <a:r>
              <a:rPr sz="1400" b="1" spc="-1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членам</a:t>
            </a:r>
            <a:r>
              <a:rPr sz="1400" b="1" spc="-1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их</a:t>
            </a:r>
            <a:r>
              <a:rPr sz="1400" b="1" spc="-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семей</a:t>
            </a:r>
            <a:r>
              <a:rPr sz="1400" b="1" spc="-1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о</a:t>
            </a:r>
            <a:r>
              <a:rPr sz="1400" b="1" spc="-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мерах</a:t>
            </a:r>
            <a:r>
              <a:rPr sz="1400" b="1" spc="-1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C0C0C"/>
                </a:solidFill>
                <a:latin typeface="Arial"/>
                <a:cs typeface="Arial"/>
              </a:rPr>
              <a:t>социальной поддержки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  <a:defRPr/>
            </a:pPr>
            <a:endParaRPr sz="1400">
              <a:latin typeface="Arial"/>
              <a:cs typeface="Arial"/>
            </a:endParaRPr>
          </a:p>
          <a:p>
            <a:pPr marL="104139" marR="96520" indent="-635" algn="ctr">
              <a:lnSpc>
                <a:spcPts val="1510"/>
              </a:lnSpc>
              <a:defRPr/>
            </a:pP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Разработан</a:t>
            </a:r>
            <a:r>
              <a:rPr sz="1400" b="1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проект</a:t>
            </a:r>
            <a:r>
              <a:rPr sz="1400" b="1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C0C0C"/>
                </a:solidFill>
                <a:latin typeface="Arial"/>
                <a:cs typeface="Arial"/>
              </a:rPr>
              <a:t>электронного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реестра</a:t>
            </a:r>
            <a:r>
              <a:rPr sz="1400" b="1" spc="-4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сведений</a:t>
            </a:r>
            <a:r>
              <a:rPr sz="1400" b="1" spc="-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участников</a:t>
            </a:r>
            <a:r>
              <a:rPr sz="1400" b="1" spc="-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СВО</a:t>
            </a:r>
            <a:r>
              <a:rPr sz="1400" b="1" spc="-4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25">
                <a:solidFill>
                  <a:srgbClr val="0C0C0C"/>
                </a:solidFill>
                <a:latin typeface="Arial"/>
                <a:cs typeface="Arial"/>
              </a:rPr>
              <a:t>на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закрытой</a:t>
            </a:r>
            <a:r>
              <a:rPr sz="1400" b="1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части</a:t>
            </a:r>
            <a:r>
              <a:rPr sz="1400" b="1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C0C0C"/>
                </a:solidFill>
                <a:latin typeface="Arial"/>
                <a:cs typeface="Arial"/>
              </a:rPr>
              <a:t>портала</a:t>
            </a:r>
            <a:r>
              <a:rPr sz="1400" b="1" spc="-3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C0C0C"/>
                </a:solidFill>
                <a:latin typeface="Arial"/>
                <a:cs typeface="Arial"/>
              </a:rPr>
              <a:t>75.ру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 bwMode="auto">
          <a:xfrm>
            <a:off x="3869550" y="3941638"/>
            <a:ext cx="711200" cy="711200"/>
            <a:chOff x="3869550" y="3941638"/>
            <a:chExt cx="711200" cy="711200"/>
          </a:xfrm>
        </p:grpSpPr>
        <p:sp>
          <p:nvSpPr>
            <p:cNvPr id="16" name="object 16"/>
            <p:cNvSpPr/>
            <p:nvPr/>
          </p:nvSpPr>
          <p:spPr bwMode="auto">
            <a:xfrm>
              <a:off x="3875901" y="3947988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 fill="norm" stroke="1" extrusionOk="0">
                  <a:moveTo>
                    <a:pt x="349091" y="0"/>
                  </a:moveTo>
                  <a:lnTo>
                    <a:pt x="301993" y="3211"/>
                  </a:lnTo>
                  <a:lnTo>
                    <a:pt x="256737" y="12559"/>
                  </a:lnTo>
                  <a:lnTo>
                    <a:pt x="213754" y="27615"/>
                  </a:lnTo>
                  <a:lnTo>
                    <a:pt x="173472" y="47948"/>
                  </a:lnTo>
                  <a:lnTo>
                    <a:pt x="136321" y="73130"/>
                  </a:lnTo>
                  <a:lnTo>
                    <a:pt x="102731" y="102731"/>
                  </a:lnTo>
                  <a:lnTo>
                    <a:pt x="73130" y="136321"/>
                  </a:lnTo>
                  <a:lnTo>
                    <a:pt x="47948" y="173472"/>
                  </a:lnTo>
                  <a:lnTo>
                    <a:pt x="27615" y="213754"/>
                  </a:lnTo>
                  <a:lnTo>
                    <a:pt x="12559" y="256737"/>
                  </a:lnTo>
                  <a:lnTo>
                    <a:pt x="3211" y="301993"/>
                  </a:lnTo>
                  <a:lnTo>
                    <a:pt x="0" y="349091"/>
                  </a:lnTo>
                  <a:lnTo>
                    <a:pt x="3211" y="396189"/>
                  </a:lnTo>
                  <a:lnTo>
                    <a:pt x="12559" y="441445"/>
                  </a:lnTo>
                  <a:lnTo>
                    <a:pt x="27615" y="484428"/>
                  </a:lnTo>
                  <a:lnTo>
                    <a:pt x="47948" y="524710"/>
                  </a:lnTo>
                  <a:lnTo>
                    <a:pt x="73130" y="561861"/>
                  </a:lnTo>
                  <a:lnTo>
                    <a:pt x="102731" y="595452"/>
                  </a:lnTo>
                  <a:lnTo>
                    <a:pt x="136321" y="625053"/>
                  </a:lnTo>
                  <a:lnTo>
                    <a:pt x="173472" y="650235"/>
                  </a:lnTo>
                  <a:lnTo>
                    <a:pt x="213754" y="670568"/>
                  </a:lnTo>
                  <a:lnTo>
                    <a:pt x="256737" y="685624"/>
                  </a:lnTo>
                  <a:lnTo>
                    <a:pt x="301993" y="694972"/>
                  </a:lnTo>
                  <a:lnTo>
                    <a:pt x="349091" y="698183"/>
                  </a:lnTo>
                  <a:lnTo>
                    <a:pt x="396189" y="694972"/>
                  </a:lnTo>
                  <a:lnTo>
                    <a:pt x="441445" y="685624"/>
                  </a:lnTo>
                  <a:lnTo>
                    <a:pt x="484428" y="670568"/>
                  </a:lnTo>
                  <a:lnTo>
                    <a:pt x="524710" y="650235"/>
                  </a:lnTo>
                  <a:lnTo>
                    <a:pt x="561861" y="625053"/>
                  </a:lnTo>
                  <a:lnTo>
                    <a:pt x="595452" y="595452"/>
                  </a:lnTo>
                  <a:lnTo>
                    <a:pt x="625053" y="561861"/>
                  </a:lnTo>
                  <a:lnTo>
                    <a:pt x="650235" y="524710"/>
                  </a:lnTo>
                  <a:lnTo>
                    <a:pt x="670568" y="484428"/>
                  </a:lnTo>
                  <a:lnTo>
                    <a:pt x="685624" y="441445"/>
                  </a:lnTo>
                  <a:lnTo>
                    <a:pt x="694972" y="396189"/>
                  </a:lnTo>
                  <a:lnTo>
                    <a:pt x="698183" y="349091"/>
                  </a:lnTo>
                  <a:lnTo>
                    <a:pt x="694972" y="301993"/>
                  </a:lnTo>
                  <a:lnTo>
                    <a:pt x="685624" y="256737"/>
                  </a:lnTo>
                  <a:lnTo>
                    <a:pt x="670568" y="213754"/>
                  </a:lnTo>
                  <a:lnTo>
                    <a:pt x="650235" y="173472"/>
                  </a:lnTo>
                  <a:lnTo>
                    <a:pt x="625053" y="136321"/>
                  </a:lnTo>
                  <a:lnTo>
                    <a:pt x="595452" y="102731"/>
                  </a:lnTo>
                  <a:lnTo>
                    <a:pt x="561861" y="73130"/>
                  </a:lnTo>
                  <a:lnTo>
                    <a:pt x="524710" y="47948"/>
                  </a:lnTo>
                  <a:lnTo>
                    <a:pt x="484428" y="27615"/>
                  </a:lnTo>
                  <a:lnTo>
                    <a:pt x="441445" y="12559"/>
                  </a:lnTo>
                  <a:lnTo>
                    <a:pt x="396189" y="3211"/>
                  </a:lnTo>
                  <a:lnTo>
                    <a:pt x="34909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3875901" y="3947988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 fill="norm" stroke="1" extrusionOk="0">
                  <a:moveTo>
                    <a:pt x="0" y="349091"/>
                  </a:moveTo>
                  <a:lnTo>
                    <a:pt x="3211" y="301993"/>
                  </a:lnTo>
                  <a:lnTo>
                    <a:pt x="12559" y="256737"/>
                  </a:lnTo>
                  <a:lnTo>
                    <a:pt x="27615" y="213754"/>
                  </a:lnTo>
                  <a:lnTo>
                    <a:pt x="47948" y="173472"/>
                  </a:lnTo>
                  <a:lnTo>
                    <a:pt x="73130" y="136321"/>
                  </a:lnTo>
                  <a:lnTo>
                    <a:pt x="102731" y="102731"/>
                  </a:lnTo>
                  <a:lnTo>
                    <a:pt x="136321" y="73130"/>
                  </a:lnTo>
                  <a:lnTo>
                    <a:pt x="173472" y="47948"/>
                  </a:lnTo>
                  <a:lnTo>
                    <a:pt x="213754" y="27615"/>
                  </a:lnTo>
                  <a:lnTo>
                    <a:pt x="256737" y="12559"/>
                  </a:lnTo>
                  <a:lnTo>
                    <a:pt x="301993" y="3211"/>
                  </a:lnTo>
                  <a:lnTo>
                    <a:pt x="349091" y="0"/>
                  </a:lnTo>
                  <a:lnTo>
                    <a:pt x="396189" y="3211"/>
                  </a:lnTo>
                  <a:lnTo>
                    <a:pt x="441445" y="12559"/>
                  </a:lnTo>
                  <a:lnTo>
                    <a:pt x="484428" y="27615"/>
                  </a:lnTo>
                  <a:lnTo>
                    <a:pt x="524710" y="47948"/>
                  </a:lnTo>
                  <a:lnTo>
                    <a:pt x="561861" y="73130"/>
                  </a:lnTo>
                  <a:lnTo>
                    <a:pt x="595452" y="102731"/>
                  </a:lnTo>
                  <a:lnTo>
                    <a:pt x="625053" y="136321"/>
                  </a:lnTo>
                  <a:lnTo>
                    <a:pt x="650235" y="173472"/>
                  </a:lnTo>
                  <a:lnTo>
                    <a:pt x="670568" y="213754"/>
                  </a:lnTo>
                  <a:lnTo>
                    <a:pt x="685624" y="256737"/>
                  </a:lnTo>
                  <a:lnTo>
                    <a:pt x="694972" y="301993"/>
                  </a:lnTo>
                  <a:lnTo>
                    <a:pt x="698183" y="349091"/>
                  </a:lnTo>
                  <a:lnTo>
                    <a:pt x="694972" y="396189"/>
                  </a:lnTo>
                  <a:lnTo>
                    <a:pt x="685624" y="441445"/>
                  </a:lnTo>
                  <a:lnTo>
                    <a:pt x="670568" y="484428"/>
                  </a:lnTo>
                  <a:lnTo>
                    <a:pt x="650235" y="524710"/>
                  </a:lnTo>
                  <a:lnTo>
                    <a:pt x="625053" y="561861"/>
                  </a:lnTo>
                  <a:lnTo>
                    <a:pt x="595452" y="595452"/>
                  </a:lnTo>
                  <a:lnTo>
                    <a:pt x="561861" y="625053"/>
                  </a:lnTo>
                  <a:lnTo>
                    <a:pt x="524710" y="650235"/>
                  </a:lnTo>
                  <a:lnTo>
                    <a:pt x="484428" y="670568"/>
                  </a:lnTo>
                  <a:lnTo>
                    <a:pt x="441445" y="685624"/>
                  </a:lnTo>
                  <a:lnTo>
                    <a:pt x="396189" y="694972"/>
                  </a:lnTo>
                  <a:lnTo>
                    <a:pt x="349091" y="698183"/>
                  </a:lnTo>
                  <a:lnTo>
                    <a:pt x="301993" y="694972"/>
                  </a:lnTo>
                  <a:lnTo>
                    <a:pt x="256737" y="685624"/>
                  </a:lnTo>
                  <a:lnTo>
                    <a:pt x="213754" y="670568"/>
                  </a:lnTo>
                  <a:lnTo>
                    <a:pt x="173472" y="650235"/>
                  </a:lnTo>
                  <a:lnTo>
                    <a:pt x="136321" y="625053"/>
                  </a:lnTo>
                  <a:lnTo>
                    <a:pt x="102731" y="595452"/>
                  </a:lnTo>
                  <a:lnTo>
                    <a:pt x="73130" y="561861"/>
                  </a:lnTo>
                  <a:lnTo>
                    <a:pt x="47948" y="524710"/>
                  </a:lnTo>
                  <a:lnTo>
                    <a:pt x="27615" y="484428"/>
                  </a:lnTo>
                  <a:lnTo>
                    <a:pt x="12559" y="441445"/>
                  </a:lnTo>
                  <a:lnTo>
                    <a:pt x="3211" y="396189"/>
                  </a:lnTo>
                  <a:lnTo>
                    <a:pt x="0" y="349091"/>
                  </a:lnTo>
                  <a:close/>
                </a:path>
              </a:pathLst>
            </a:custGeom>
            <a:grpFill/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/>
          <a:stretch/>
        </p:blipFill>
        <p:spPr bwMode="auto">
          <a:xfrm>
            <a:off x="3731666" y="1994358"/>
            <a:ext cx="935427" cy="177576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 bwMode="auto">
          <a:xfrm>
            <a:off x="8687946" y="4862813"/>
            <a:ext cx="219297" cy="18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/>
            </a:defPPr>
            <a:lvl1pPr>
              <a:defRPr sz="1100" b="0" i="0">
                <a:solidFill>
                  <a:srgbClr val="8C8C8C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315"/>
              </a:lnSpc>
              <a:defRPr/>
            </a:pPr>
            <a:fld id="{81D60167-4931-47E6-BA6A-407CBD079E47}" type="slidenum">
              <a:rPr lang="ru-RU" spc="-50"/>
              <a:t/>
            </a:fld>
            <a:endParaRPr spc="-25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96324" y="62226"/>
            <a:ext cx="742268" cy="669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xmlns:a="http://schemas.openxmlformats.org/drawingml/2006/main" noGrp="1"/>
          </p:cNvGraphicFramePr>
          <p:nvPr/>
        </p:nvGraphicFramePr>
        <p:xfrm>
          <a:off x="140606" y="689033"/>
          <a:ext cx="8767444" cy="51815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1265555"/>
                <a:gridCol w="420369"/>
                <a:gridCol w="7081520"/>
              </a:tblGrid>
              <a:tr h="51815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  <a:defRPr/>
                      </a:pPr>
                      <a:r>
                        <a:rPr sz="1400" b="1" spc="-25">
                          <a:latin typeface="Arial"/>
                          <a:cs typeface="Arial"/>
                        </a:rPr>
                        <a:t>НПА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830051"/>
                      </a:solidFill>
                    </a:lnT>
                  </a:tcPr>
                </a:tc>
                <a:tc>
                  <a:txBody>
                    <a:bodyPr/>
                    <a:p>
                      <a:pPr marL="137795" marR="133985" algn="ctr">
                        <a:lnSpc>
                          <a:spcPts val="1190"/>
                        </a:lnSpc>
                        <a:spcBef>
                          <a:spcPts val="240"/>
                        </a:spcBef>
                        <a:defRPr/>
                      </a:pP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постановление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Забайкальского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края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августа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г.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75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397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единовременной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выплаты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оплату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твердого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топлива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специальной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военной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операции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членам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их</a:t>
                      </a:r>
                      <a:r>
                        <a:rPr sz="11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семей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отопительный</a:t>
                      </a:r>
                      <a:r>
                        <a:rPr sz="11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период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1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сентября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мая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>
                          <a:latin typeface="Microsoft Sans Serif"/>
                          <a:cs typeface="Microsoft Sans Serif"/>
                        </a:rPr>
                        <a:t>2025</a:t>
                      </a:r>
                      <a:r>
                        <a:rPr sz="11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100" spc="-10">
                          <a:latin typeface="Microsoft Sans Serif"/>
                          <a:cs typeface="Microsoft Sans Serif"/>
                        </a:rPr>
                        <a:t>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48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90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8332661" y="86469"/>
            <a:ext cx="630000" cy="5618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 flipH="0" flipV="0">
            <a:off x="146955" y="34233"/>
            <a:ext cx="8130650" cy="551120"/>
          </a:xfrm>
          <a:prstGeom prst="rect">
            <a:avLst/>
          </a:prstGeom>
        </p:spPr>
        <p:txBody>
          <a:bodyPr vert="horz" wrap="square" lIns="0" tIns="111340" rIns="0" bIns="0" rtlCol="0">
            <a:spAutoFit/>
          </a:bodyPr>
          <a:lstStyle/>
          <a:p>
            <a:pPr marL="37465" marR="5080">
              <a:lnSpc>
                <a:spcPts val="1730"/>
              </a:lnSpc>
              <a:spcBef>
                <a:spcPts val="315"/>
              </a:spcBef>
              <a:defRPr/>
            </a:pP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Единовременная</a:t>
            </a:r>
            <a:r>
              <a:rPr sz="2000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выплата</a:t>
            </a:r>
            <a:r>
              <a:rPr sz="20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sz="20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оплату</a:t>
            </a:r>
            <a:r>
              <a:rPr sz="20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твердого</a:t>
            </a:r>
            <a:r>
              <a:rPr sz="2000" b="1" spc="-3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топлива</a:t>
            </a:r>
            <a:r>
              <a:rPr sz="20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участникам</a:t>
            </a:r>
            <a:r>
              <a:rPr sz="20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СВО</a:t>
            </a:r>
            <a:r>
              <a:rPr sz="2000" b="1" spc="-3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 spc="-5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членам</a:t>
            </a:r>
            <a:r>
              <a:rPr sz="2000" b="1" spc="-2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их</a:t>
            </a:r>
            <a:r>
              <a:rPr sz="2000" b="1" spc="-15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sz="2000" b="1" spc="-10">
                <a:solidFill>
                  <a:schemeClr val="tx1">
                    <a:lumMod val="75000"/>
                    <a:lumOff val="25000"/>
                  </a:schemeClr>
                </a:solidFill>
              </a:rPr>
              <a:t>семей</a:t>
            </a: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8687945" y="4862813"/>
            <a:ext cx="1809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  <a:defRPr/>
            </a:pPr>
            <a:r>
              <a:rPr sz="1100" spc="-25">
                <a:solidFill>
                  <a:srgbClr val="8C8C8C"/>
                </a:solidFill>
                <a:latin typeface="Microsoft Sans Serif"/>
                <a:cs typeface="Microsoft Sans Serif"/>
              </a:rPr>
              <a:t>12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146956" y="1800307"/>
            <a:ext cx="1265555" cy="516255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9240" marR="173355" indent="-88265">
              <a:lnSpc>
                <a:spcPct val="100000"/>
              </a:lnSpc>
              <a:spcBef>
                <a:spcPts val="320"/>
              </a:spcBef>
              <a:defRPr/>
            </a:pPr>
            <a:r>
              <a:rPr sz="1400" b="1" spc="-10">
                <a:latin typeface="Arial"/>
                <a:cs typeface="Arial"/>
              </a:rPr>
              <a:t>Категории граждан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1832653" y="1391531"/>
            <a:ext cx="2829560" cy="1565910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sz="1100" b="1">
                <a:latin typeface="Arial"/>
                <a:cs typeface="Arial"/>
              </a:rPr>
              <a:t>Участники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СВО,</a:t>
            </a:r>
            <a:r>
              <a:rPr sz="1100" b="1" spc="-25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являющиеся</a:t>
            </a:r>
            <a:r>
              <a:rPr sz="1100" b="1" spc="-1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  <a:p>
            <a:pPr marL="231775" marR="64135" indent="-161925">
              <a:lnSpc>
                <a:spcPct val="100000"/>
              </a:lnSpc>
              <a:buAutoNum type="arabicParenR"/>
              <a:tabLst>
                <a:tab pos="1243965" algn="l"/>
              </a:tabLst>
              <a:defRPr/>
            </a:pPr>
            <a:r>
              <a:rPr sz="1100" spc="-10">
                <a:latin typeface="Microsoft Sans Serif"/>
                <a:cs typeface="Microsoft Sans Serif"/>
              </a:rPr>
              <a:t>гражданами</a:t>
            </a:r>
            <a:r>
              <a:rPr sz="1100" spc="-10">
                <a:latin typeface="Microsoft Sans Serif"/>
                <a:cs typeface="Microsoft Sans Serif"/>
              </a:rPr>
              <a:t>,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20">
                <a:latin typeface="Microsoft Sans Serif"/>
                <a:cs typeface="Microsoft Sans Serif"/>
              </a:rPr>
              <a:t>принимавшими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участие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50">
                <a:latin typeface="Microsoft Sans Serif"/>
                <a:cs typeface="Microsoft Sans Serif"/>
              </a:rPr>
              <a:t>в 	</a:t>
            </a:r>
            <a:r>
              <a:rPr sz="1100" spc="-20">
                <a:latin typeface="Microsoft Sans Serif"/>
                <a:cs typeface="Microsoft Sans Serif"/>
              </a:rPr>
              <a:t>СВО;</a:t>
            </a:r>
            <a:endParaRPr sz="1100">
              <a:latin typeface="Microsoft Sans Serif"/>
              <a:cs typeface="Microsoft Sans Serif"/>
            </a:endParaRPr>
          </a:p>
          <a:p>
            <a:pPr marL="123189" marR="60325" indent="-57150">
              <a:lnSpc>
                <a:spcPct val="100000"/>
              </a:lnSpc>
              <a:buAutoNum type="arabicParenR"/>
              <a:tabLst>
                <a:tab pos="123189" algn="l"/>
                <a:tab pos="227965" algn="l"/>
              </a:tabLst>
              <a:defRPr/>
            </a:pPr>
            <a:r>
              <a:rPr sz="1100" spc="-10">
                <a:latin typeface="Microsoft Sans Serif"/>
                <a:cs typeface="Microsoft Sans Serif"/>
              </a:rPr>
              <a:t>	</a:t>
            </a:r>
            <a:r>
              <a:rPr sz="1100" spc="-10">
                <a:latin typeface="Microsoft Sans Serif"/>
                <a:cs typeface="Microsoft Sans Serif"/>
              </a:rPr>
              <a:t>гражданами</a:t>
            </a:r>
            <a:r>
              <a:rPr sz="1100" spc="-10">
                <a:latin typeface="Microsoft Sans Serif"/>
                <a:cs typeface="Microsoft Sans Serif"/>
              </a:rPr>
              <a:t>,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участвовавшими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в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СВО</a:t>
            </a:r>
            <a:r>
              <a:rPr sz="1100" spc="-10">
                <a:latin typeface="Microsoft Sans Serif"/>
                <a:cs typeface="Microsoft Sans Serif"/>
              </a:rPr>
              <a:t> </a:t>
            </a:r>
            <a:r>
              <a:rPr sz="1100" spc="-50">
                <a:latin typeface="Microsoft Sans Serif"/>
                <a:cs typeface="Microsoft Sans Serif"/>
              </a:rPr>
              <a:t>и </a:t>
            </a:r>
            <a:r>
              <a:rPr sz="1100" spc="-10">
                <a:latin typeface="Microsoft Sans Serif"/>
                <a:cs typeface="Microsoft Sans Serif"/>
              </a:rPr>
              <a:t>получившими</a:t>
            </a:r>
            <a:r>
              <a:rPr sz="1100" spc="-1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увечье</a:t>
            </a:r>
            <a:r>
              <a:rPr sz="1100" spc="-10">
                <a:latin typeface="Microsoft Sans Serif"/>
                <a:cs typeface="Microsoft Sans Serif"/>
              </a:rPr>
              <a:t> (</a:t>
            </a:r>
            <a:r>
              <a:rPr sz="1100" spc="-10">
                <a:latin typeface="Microsoft Sans Serif"/>
                <a:cs typeface="Microsoft Sans Serif"/>
              </a:rPr>
              <a:t>ранение</a:t>
            </a:r>
            <a:r>
              <a:rPr sz="1100" spc="-10">
                <a:latin typeface="Microsoft Sans Serif"/>
                <a:cs typeface="Microsoft Sans Serif"/>
              </a:rPr>
              <a:t>, </a:t>
            </a:r>
            <a:r>
              <a:rPr sz="1100" spc="-10">
                <a:latin typeface="Microsoft Sans Serif"/>
                <a:cs typeface="Microsoft Sans Serif"/>
              </a:rPr>
              <a:t>травму</a:t>
            </a:r>
            <a:r>
              <a:rPr sz="1100" spc="-10">
                <a:latin typeface="Microsoft Sans Serif"/>
                <a:cs typeface="Microsoft Sans Serif"/>
              </a:rPr>
              <a:t>,</a:t>
            </a:r>
            <a:endParaRPr sz="1100">
              <a:latin typeface="Microsoft Sans Serif"/>
              <a:cs typeface="Microsoft Sans Serif"/>
            </a:endParaRPr>
          </a:p>
          <a:p>
            <a:pPr marL="281940" marR="276225" indent="-1270" algn="ctr">
              <a:lnSpc>
                <a:spcPct val="100000"/>
              </a:lnSpc>
              <a:defRPr/>
            </a:pPr>
            <a:r>
              <a:rPr sz="1100" spc="-10">
                <a:latin typeface="Microsoft Sans Serif"/>
                <a:cs typeface="Microsoft Sans Serif"/>
              </a:rPr>
              <a:t>контузию</a:t>
            </a:r>
            <a:r>
              <a:rPr sz="1100" spc="-10">
                <a:latin typeface="Microsoft Sans Serif"/>
                <a:cs typeface="Microsoft Sans Serif"/>
              </a:rPr>
              <a:t>),</a:t>
            </a:r>
            <a:r>
              <a:rPr sz="1100" spc="-5">
                <a:latin typeface="Microsoft Sans Serif"/>
                <a:cs typeface="Microsoft Sans Serif"/>
              </a:rPr>
              <a:t> </a:t>
            </a:r>
            <a:r>
              <a:rPr sz="1100" spc="-20">
                <a:latin typeface="Microsoft Sans Serif"/>
                <a:cs typeface="Microsoft Sans Serif"/>
              </a:rPr>
              <a:t>признанными</a:t>
            </a:r>
            <a:r>
              <a:rPr sz="1100">
                <a:latin typeface="Microsoft Sans Serif"/>
                <a:cs typeface="Microsoft Sans Serif"/>
              </a:rPr>
              <a:t> </a:t>
            </a:r>
            <a:r>
              <a:rPr sz="1100" spc="-60">
                <a:latin typeface="Microsoft Sans Serif"/>
                <a:cs typeface="Microsoft Sans Serif"/>
              </a:rPr>
              <a:t>в </a:t>
            </a:r>
            <a:r>
              <a:rPr sz="1100" spc="-10">
                <a:latin typeface="Microsoft Sans Serif"/>
                <a:cs typeface="Microsoft Sans Serif"/>
              </a:rPr>
              <a:t>установленном</a:t>
            </a:r>
            <a:r>
              <a:rPr sz="1100" spc="-5">
                <a:latin typeface="Microsoft Sans Serif"/>
                <a:cs typeface="Microsoft Sans Serif"/>
              </a:rPr>
              <a:t> </a:t>
            </a:r>
            <a:r>
              <a:rPr sz="1100" spc="-20">
                <a:latin typeface="Microsoft Sans Serif"/>
                <a:cs typeface="Microsoft Sans Serif"/>
              </a:rPr>
              <a:t>порядке</a:t>
            </a:r>
            <a:r>
              <a:rPr sz="1100" spc="-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безвестно</a:t>
            </a:r>
            <a:r>
              <a:rPr sz="1100" spc="-1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отсутствующими</a:t>
            </a:r>
            <a:r>
              <a:rPr sz="1100" spc="-10">
                <a:latin typeface="Microsoft Sans Serif"/>
                <a:cs typeface="Microsoft Sans Serif"/>
              </a:rPr>
              <a:t>;</a:t>
            </a:r>
            <a:endParaRPr sz="1100">
              <a:latin typeface="Microsoft Sans Serif"/>
              <a:cs typeface="Microsoft Sans Serif"/>
            </a:endParaRPr>
          </a:p>
          <a:p>
            <a:pPr marL="290195" indent="-161925">
              <a:lnSpc>
                <a:spcPct val="100000"/>
              </a:lnSpc>
              <a:buAutoNum type="arabicParenR" startAt="3"/>
              <a:tabLst>
                <a:tab pos="290195" algn="l"/>
              </a:tabLst>
              <a:defRPr/>
            </a:pPr>
            <a:r>
              <a:rPr sz="1100" spc="-10">
                <a:latin typeface="Microsoft Sans Serif"/>
                <a:cs typeface="Microsoft Sans Serif"/>
              </a:rPr>
              <a:t>погибшими</a:t>
            </a:r>
            <a:r>
              <a:rPr sz="1100" spc="-5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(</a:t>
            </a:r>
            <a:r>
              <a:rPr sz="1100">
                <a:latin typeface="Microsoft Sans Serif"/>
                <a:cs typeface="Microsoft Sans Serif"/>
              </a:rPr>
              <a:t>умершими</a:t>
            </a:r>
            <a:r>
              <a:rPr sz="1100">
                <a:latin typeface="Microsoft Sans Serif"/>
                <a:cs typeface="Microsoft Sans Serif"/>
              </a:rPr>
              <a:t>)</a:t>
            </a:r>
            <a:r>
              <a:rPr sz="1100" spc="-5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гражданами</a:t>
            </a:r>
            <a:r>
              <a:rPr sz="1100" spc="-10">
                <a:latin typeface="Microsoft Sans Serif"/>
                <a:cs typeface="Microsoft Sans Serif"/>
              </a:rPr>
              <a:t>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4999779" y="1392092"/>
            <a:ext cx="3914775" cy="1565910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43610">
              <a:lnSpc>
                <a:spcPts val="1260"/>
              </a:lnSpc>
              <a:spcBef>
                <a:spcPts val="75"/>
              </a:spcBef>
              <a:defRPr/>
            </a:pPr>
            <a:r>
              <a:rPr sz="1100" b="1">
                <a:latin typeface="Arial"/>
                <a:cs typeface="Arial"/>
              </a:rPr>
              <a:t>Члены</a:t>
            </a:r>
            <a:r>
              <a:rPr sz="1100" b="1" spc="-40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семьи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участника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 spc="-25">
                <a:latin typeface="Arial"/>
                <a:cs typeface="Arial"/>
              </a:rPr>
              <a:t>СВО</a:t>
            </a:r>
            <a:endParaRPr sz="1100">
              <a:latin typeface="Arial"/>
              <a:cs typeface="Arial"/>
            </a:endParaRPr>
          </a:p>
          <a:p>
            <a:pPr marL="1229995" indent="-154305">
              <a:lnSpc>
                <a:spcPts val="1135"/>
              </a:lnSpc>
              <a:buAutoNum type="arabicParenR"/>
              <a:tabLst>
                <a:tab pos="1229995" algn="l"/>
              </a:tabLst>
              <a:defRPr/>
            </a:pPr>
            <a:r>
              <a:rPr sz="1050">
                <a:latin typeface="Microsoft Sans Serif"/>
                <a:cs typeface="Microsoft Sans Serif"/>
              </a:rPr>
              <a:t>родители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участника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 spc="-20">
                <a:latin typeface="Microsoft Sans Serif"/>
                <a:cs typeface="Microsoft Sans Serif"/>
              </a:rPr>
              <a:t>СВО;</a:t>
            </a:r>
            <a:endParaRPr sz="1050">
              <a:latin typeface="Microsoft Sans Serif"/>
              <a:cs typeface="Microsoft Sans Serif"/>
            </a:endParaRPr>
          </a:p>
          <a:p>
            <a:pPr marL="1028700" indent="-154305">
              <a:lnSpc>
                <a:spcPts val="1135"/>
              </a:lnSpc>
              <a:buAutoNum type="arabicParenR"/>
              <a:tabLst>
                <a:tab pos="1028700" algn="l"/>
              </a:tabLst>
              <a:defRPr/>
            </a:pPr>
            <a:r>
              <a:rPr sz="1050" spc="-10">
                <a:latin typeface="Microsoft Sans Serif"/>
                <a:cs typeface="Microsoft Sans Serif"/>
              </a:rPr>
              <a:t>супруг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(супруга)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участника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 spc="-20">
                <a:latin typeface="Microsoft Sans Serif"/>
                <a:cs typeface="Microsoft Sans Serif"/>
              </a:rPr>
              <a:t>СВО;</a:t>
            </a:r>
            <a:endParaRPr sz="1050">
              <a:latin typeface="Microsoft Sans Serif"/>
              <a:cs typeface="Microsoft Sans Serif"/>
            </a:endParaRPr>
          </a:p>
          <a:p>
            <a:pPr marL="688975" indent="-154305">
              <a:lnSpc>
                <a:spcPts val="1135"/>
              </a:lnSpc>
              <a:buAutoNum type="arabicParenR"/>
              <a:tabLst>
                <a:tab pos="688975" algn="l"/>
              </a:tabLst>
              <a:defRPr/>
            </a:pPr>
            <a:r>
              <a:rPr sz="1050" spc="-10">
                <a:latin typeface="Microsoft Sans Serif"/>
                <a:cs typeface="Microsoft Sans Serif"/>
              </a:rPr>
              <a:t>несовершеннолетние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дети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участника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 spc="-20">
                <a:latin typeface="Microsoft Sans Serif"/>
                <a:cs typeface="Microsoft Sans Serif"/>
              </a:rPr>
              <a:t>СВО;</a:t>
            </a:r>
            <a:endParaRPr sz="1050">
              <a:latin typeface="Microsoft Sans Serif"/>
              <a:cs typeface="Microsoft Sans Serif"/>
            </a:endParaRPr>
          </a:p>
          <a:p>
            <a:pPr marL="232410" marR="72390" indent="-154305">
              <a:lnSpc>
                <a:spcPts val="1130"/>
              </a:lnSpc>
              <a:spcBef>
                <a:spcPts val="80"/>
              </a:spcBef>
              <a:buAutoNum type="arabicParenR"/>
              <a:tabLst>
                <a:tab pos="821689" algn="l"/>
              </a:tabLst>
              <a:defRPr/>
            </a:pPr>
            <a:r>
              <a:rPr sz="1050">
                <a:latin typeface="Microsoft Sans Serif"/>
                <a:cs typeface="Microsoft Sans Serif"/>
              </a:rPr>
              <a:t>дети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участника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СВО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старше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18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лет,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ставшие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инвалидами 	</a:t>
            </a:r>
            <a:r>
              <a:rPr sz="1050">
                <a:latin typeface="Microsoft Sans Serif"/>
                <a:cs typeface="Microsoft Sans Serif"/>
              </a:rPr>
              <a:t>до</a:t>
            </a:r>
            <a:r>
              <a:rPr sz="1050" spc="-2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достижения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ими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возраста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18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 spc="-20">
                <a:latin typeface="Microsoft Sans Serif"/>
                <a:cs typeface="Microsoft Sans Serif"/>
              </a:rPr>
              <a:t>лет;</a:t>
            </a:r>
            <a:endParaRPr sz="1050">
              <a:latin typeface="Microsoft Sans Serif"/>
              <a:cs typeface="Microsoft Sans Serif"/>
            </a:endParaRPr>
          </a:p>
          <a:p>
            <a:pPr marL="442595" marR="281940" indent="-154305">
              <a:lnSpc>
                <a:spcPts val="1130"/>
              </a:lnSpc>
              <a:spcBef>
                <a:spcPts val="10"/>
              </a:spcBef>
              <a:buAutoNum type="arabicParenR"/>
              <a:tabLst>
                <a:tab pos="549275" algn="l"/>
              </a:tabLst>
              <a:defRPr/>
            </a:pPr>
            <a:r>
              <a:rPr sz="1050">
                <a:latin typeface="Microsoft Sans Serif"/>
                <a:cs typeface="Microsoft Sans Serif"/>
              </a:rPr>
              <a:t>дети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участника </a:t>
            </a:r>
            <a:r>
              <a:rPr sz="1050">
                <a:latin typeface="Microsoft Sans Serif"/>
                <a:cs typeface="Microsoft Sans Serif"/>
              </a:rPr>
              <a:t>СВО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в</a:t>
            </a:r>
            <a:r>
              <a:rPr sz="1050" spc="-10">
                <a:latin typeface="Microsoft Sans Serif"/>
                <a:cs typeface="Microsoft Sans Serif"/>
              </a:rPr>
              <a:t> возрасте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до</a:t>
            </a:r>
            <a:r>
              <a:rPr sz="1050" spc="-1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23</a:t>
            </a:r>
            <a:r>
              <a:rPr sz="1050" spc="-1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лет,</a:t>
            </a:r>
            <a:r>
              <a:rPr sz="1050" spc="-15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которые 	обучаются</a:t>
            </a:r>
            <a:r>
              <a:rPr sz="1050" spc="2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в</a:t>
            </a:r>
            <a:r>
              <a:rPr sz="1050" spc="30">
                <a:latin typeface="Microsoft Sans Serif"/>
                <a:cs typeface="Microsoft Sans Serif"/>
              </a:rPr>
              <a:t> </a:t>
            </a:r>
            <a:r>
              <a:rPr sz="1050" spc="-20">
                <a:latin typeface="Microsoft Sans Serif"/>
                <a:cs typeface="Microsoft Sans Serif"/>
              </a:rPr>
              <a:t>организациях,</a:t>
            </a:r>
            <a:r>
              <a:rPr sz="1050" spc="3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осуществляющих</a:t>
            </a:r>
            <a:endParaRPr sz="1050">
              <a:latin typeface="Microsoft Sans Serif"/>
              <a:cs typeface="Microsoft Sans Serif"/>
            </a:endParaRPr>
          </a:p>
          <a:p>
            <a:pPr marL="400685">
              <a:lnSpc>
                <a:spcPts val="1060"/>
              </a:lnSpc>
              <a:defRPr/>
            </a:pPr>
            <a:r>
              <a:rPr sz="1050" spc="-10">
                <a:latin typeface="Microsoft Sans Serif"/>
                <a:cs typeface="Microsoft Sans Serif"/>
              </a:rPr>
              <a:t>образовательную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деятельность,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по</a:t>
            </a:r>
            <a:r>
              <a:rPr sz="1050" spc="-25">
                <a:latin typeface="Microsoft Sans Serif"/>
                <a:cs typeface="Microsoft Sans Serif"/>
              </a:rPr>
              <a:t> </a:t>
            </a:r>
            <a:r>
              <a:rPr sz="1050">
                <a:latin typeface="Microsoft Sans Serif"/>
                <a:cs typeface="Microsoft Sans Serif"/>
              </a:rPr>
              <a:t>очной</a:t>
            </a:r>
            <a:r>
              <a:rPr sz="1050" spc="-3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форме.</a:t>
            </a:r>
            <a:endParaRPr sz="1050">
              <a:latin typeface="Microsoft Sans Serif"/>
              <a:cs typeface="Microsoft Sans Serif"/>
            </a:endParaRPr>
          </a:p>
          <a:p>
            <a:pPr marL="691515" indent="-154305">
              <a:lnSpc>
                <a:spcPts val="1195"/>
              </a:lnSpc>
              <a:buAutoNum type="arabicParenR" startAt="6"/>
              <a:tabLst>
                <a:tab pos="691515" algn="l"/>
              </a:tabLst>
              <a:defRPr/>
            </a:pPr>
            <a:r>
              <a:rPr sz="1050" spc="-20">
                <a:latin typeface="Microsoft Sans Serif"/>
                <a:cs typeface="Microsoft Sans Serif"/>
              </a:rPr>
              <a:t>опекуны</a:t>
            </a:r>
            <a:r>
              <a:rPr sz="1050" spc="-5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(попечители)</a:t>
            </a:r>
            <a:r>
              <a:rPr sz="1050">
                <a:latin typeface="Microsoft Sans Serif"/>
                <a:cs typeface="Microsoft Sans Serif"/>
              </a:rPr>
              <a:t> </a:t>
            </a:r>
            <a:r>
              <a:rPr sz="1050" spc="-10">
                <a:latin typeface="Microsoft Sans Serif"/>
                <a:cs typeface="Microsoft Sans Serif"/>
              </a:rPr>
              <a:t>участника</a:t>
            </a:r>
            <a:r>
              <a:rPr sz="1050">
                <a:latin typeface="Microsoft Sans Serif"/>
                <a:cs typeface="Microsoft Sans Serif"/>
              </a:rPr>
              <a:t> СВО и </a:t>
            </a:r>
            <a:r>
              <a:rPr sz="1050" spc="-25">
                <a:latin typeface="Microsoft Sans Serif"/>
                <a:cs typeface="Microsoft Sans Serif"/>
              </a:rPr>
              <a:t>др.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146954" y="3621759"/>
            <a:ext cx="1265555" cy="593090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227329" marR="108585" indent="-111760">
              <a:lnSpc>
                <a:spcPct val="100000"/>
              </a:lnSpc>
              <a:spcBef>
                <a:spcPts val="930"/>
              </a:spcBef>
              <a:defRPr/>
            </a:pPr>
            <a:r>
              <a:rPr sz="1150" b="1" spc="-10">
                <a:latin typeface="Arial"/>
                <a:cs typeface="Arial"/>
              </a:rPr>
              <a:t>Необходимые документы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1832653" y="3483597"/>
            <a:ext cx="7081520" cy="905510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769110" indent="-161925">
              <a:lnSpc>
                <a:spcPct val="100000"/>
              </a:lnSpc>
              <a:spcBef>
                <a:spcPts val="204"/>
              </a:spcBef>
              <a:buAutoNum type="arabicParenR"/>
              <a:tabLst>
                <a:tab pos="1769110" algn="l"/>
              </a:tabLst>
              <a:defRPr/>
            </a:pPr>
            <a:r>
              <a:rPr sz="1100" spc="-10">
                <a:latin typeface="Microsoft Sans Serif"/>
                <a:cs typeface="Microsoft Sans Serif"/>
              </a:rPr>
              <a:t>заявление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о</a:t>
            </a:r>
            <a:r>
              <a:rPr sz="1100" spc="-1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предоставлении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единовременной выплаты;</a:t>
            </a:r>
            <a:endParaRPr sz="1100">
              <a:latin typeface="Microsoft Sans Serif"/>
              <a:cs typeface="Microsoft Sans Serif"/>
            </a:endParaRPr>
          </a:p>
          <a:p>
            <a:pPr marL="1163320" indent="-161925">
              <a:lnSpc>
                <a:spcPct val="100000"/>
              </a:lnSpc>
              <a:buAutoNum type="arabicParenR"/>
              <a:tabLst>
                <a:tab pos="1163320" algn="l"/>
              </a:tabLst>
              <a:defRPr/>
            </a:pPr>
            <a:r>
              <a:rPr sz="1100" spc="-10">
                <a:latin typeface="Microsoft Sans Serif"/>
                <a:cs typeface="Microsoft Sans Serif"/>
              </a:rPr>
              <a:t>документ,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удостоверяющий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личность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заявителя,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 spc="-20">
                <a:latin typeface="Microsoft Sans Serif"/>
                <a:cs typeface="Microsoft Sans Serif"/>
              </a:rPr>
              <a:t>законного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представителя;</a:t>
            </a:r>
            <a:endParaRPr sz="1100">
              <a:latin typeface="Microsoft Sans Serif"/>
              <a:cs typeface="Microsoft Sans Serif"/>
            </a:endParaRPr>
          </a:p>
          <a:p>
            <a:pPr marL="1122045" indent="-161925">
              <a:lnSpc>
                <a:spcPct val="100000"/>
              </a:lnSpc>
              <a:buAutoNum type="arabicParenR"/>
              <a:tabLst>
                <a:tab pos="1122045" algn="l"/>
              </a:tabLst>
              <a:defRPr/>
            </a:pPr>
            <a:r>
              <a:rPr sz="1100">
                <a:latin typeface="Microsoft Sans Serif"/>
                <a:cs typeface="Microsoft Sans Serif"/>
              </a:rPr>
              <a:t>свидетельство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о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рождении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участника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СВО</a:t>
            </a:r>
            <a:r>
              <a:rPr sz="1100" spc="25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(для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родителей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участника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СВО);</a:t>
            </a:r>
            <a:endParaRPr sz="1100">
              <a:latin typeface="Microsoft Sans Serif"/>
              <a:cs typeface="Microsoft Sans Serif"/>
            </a:endParaRPr>
          </a:p>
          <a:p>
            <a:pPr marL="1890395" indent="-161925">
              <a:lnSpc>
                <a:spcPct val="100000"/>
              </a:lnSpc>
              <a:buAutoNum type="arabicParenR"/>
              <a:tabLst>
                <a:tab pos="1890395" algn="l"/>
              </a:tabLst>
              <a:defRPr/>
            </a:pPr>
            <a:r>
              <a:rPr sz="1100">
                <a:latin typeface="Microsoft Sans Serif"/>
                <a:cs typeface="Microsoft Sans Serif"/>
              </a:rPr>
              <a:t>свидетельство</a:t>
            </a:r>
            <a:r>
              <a:rPr sz="1100" spc="-4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о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браке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(для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супруги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участника</a:t>
            </a:r>
            <a:r>
              <a:rPr sz="1100" spc="-3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СВО);</a:t>
            </a:r>
            <a:endParaRPr sz="1100">
              <a:latin typeface="Microsoft Sans Serif"/>
              <a:cs typeface="Microsoft Sans Serif"/>
            </a:endParaRPr>
          </a:p>
          <a:p>
            <a:pPr marL="411480" indent="-161925">
              <a:lnSpc>
                <a:spcPct val="100000"/>
              </a:lnSpc>
              <a:buAutoNum type="arabicParenR"/>
              <a:tabLst>
                <a:tab pos="411480" algn="l"/>
              </a:tabLst>
              <a:defRPr/>
            </a:pPr>
            <a:r>
              <a:rPr sz="1100" spc="-10">
                <a:latin typeface="Microsoft Sans Serif"/>
                <a:cs typeface="Microsoft Sans Serif"/>
              </a:rPr>
              <a:t>документ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о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наличии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печного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отопления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по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месту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жительства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(месту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пребывания)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заявителя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и</a:t>
            </a:r>
            <a:r>
              <a:rPr sz="1100" spc="-20">
                <a:latin typeface="Microsoft Sans Serif"/>
                <a:cs typeface="Microsoft Sans Serif"/>
              </a:rPr>
              <a:t> др.;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146956" y="4420716"/>
            <a:ext cx="1265555" cy="593090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95884" marR="88265" indent="327025">
              <a:lnSpc>
                <a:spcPct val="100000"/>
              </a:lnSpc>
              <a:spcBef>
                <a:spcPts val="625"/>
              </a:spcBef>
              <a:defRPr/>
            </a:pPr>
            <a:r>
              <a:rPr sz="1400" b="1" spc="-20">
                <a:latin typeface="Arial"/>
                <a:cs typeface="Arial"/>
              </a:rPr>
              <a:t>Куда</a:t>
            </a:r>
            <a:r>
              <a:rPr sz="1400" b="1" spc="-20">
                <a:latin typeface="Arial"/>
                <a:cs typeface="Arial"/>
              </a:rPr>
              <a:t> </a:t>
            </a:r>
            <a:r>
              <a:rPr sz="1400" b="1" spc="-10">
                <a:latin typeface="Arial"/>
                <a:cs typeface="Arial"/>
              </a:rPr>
              <a:t>обращаться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1832653" y="4585498"/>
            <a:ext cx="7081520" cy="363855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437640" marR="353695" indent="-1080135">
              <a:lnSpc>
                <a:spcPts val="1190"/>
              </a:lnSpc>
              <a:spcBef>
                <a:spcPts val="220"/>
              </a:spcBef>
              <a:defRPr/>
            </a:pPr>
            <a:r>
              <a:rPr sz="1100">
                <a:latin typeface="Microsoft Sans Serif"/>
                <a:cs typeface="Microsoft Sans Serif"/>
              </a:rPr>
              <a:t>в</a:t>
            </a:r>
            <a:r>
              <a:rPr sz="1100" spc="23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отделения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 spc="-40">
                <a:latin typeface="Microsoft Sans Serif"/>
                <a:cs typeface="Microsoft Sans Serif"/>
              </a:rPr>
              <a:t>ГКУ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 spc="-20">
                <a:latin typeface="Microsoft Sans Serif"/>
                <a:cs typeface="Microsoft Sans Serif"/>
              </a:rPr>
              <a:t>«Краевой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центр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социальной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защиты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населения»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 spc="-20">
                <a:latin typeface="Microsoft Sans Serif"/>
                <a:cs typeface="Microsoft Sans Serif"/>
              </a:rPr>
              <a:t>Забайкальского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края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по</a:t>
            </a:r>
            <a:r>
              <a:rPr sz="1100" spc="-2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месту жительства</a:t>
            </a:r>
            <a:r>
              <a:rPr sz="1100" spc="-20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(месту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 spc="-10">
                <a:latin typeface="Microsoft Sans Serif"/>
                <a:cs typeface="Microsoft Sans Serif"/>
              </a:rPr>
              <a:t>пребывания), </a:t>
            </a:r>
            <a:r>
              <a:rPr sz="1100">
                <a:latin typeface="Microsoft Sans Serif"/>
                <a:cs typeface="Microsoft Sans Serif"/>
              </a:rPr>
              <a:t>единый</a:t>
            </a:r>
            <a:r>
              <a:rPr sz="1100" spc="-15">
                <a:latin typeface="Microsoft Sans Serif"/>
                <a:cs typeface="Microsoft Sans Serif"/>
              </a:rPr>
              <a:t> </a:t>
            </a:r>
            <a:r>
              <a:rPr sz="1100">
                <a:latin typeface="Microsoft Sans Serif"/>
                <a:cs typeface="Microsoft Sans Serif"/>
              </a:rPr>
              <a:t>номер</a:t>
            </a:r>
            <a:r>
              <a:rPr sz="1100" b="1">
                <a:latin typeface="Arial"/>
                <a:cs typeface="Arial"/>
              </a:rPr>
              <a:t>:</a:t>
            </a:r>
            <a:r>
              <a:rPr sz="1100" b="1" spc="-25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8</a:t>
            </a:r>
            <a:r>
              <a:rPr sz="1100" b="1" spc="-25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800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100</a:t>
            </a:r>
            <a:r>
              <a:rPr sz="1100" b="1" spc="-25">
                <a:latin typeface="Arial"/>
                <a:cs typeface="Arial"/>
              </a:rPr>
              <a:t> </a:t>
            </a:r>
            <a:r>
              <a:rPr sz="1100" b="1">
                <a:latin typeface="Arial"/>
                <a:cs typeface="Arial"/>
              </a:rPr>
              <a:t>00</a:t>
            </a:r>
            <a:r>
              <a:rPr sz="1100" b="1" spc="-25">
                <a:latin typeface="Arial"/>
                <a:cs typeface="Arial"/>
              </a:rPr>
              <a:t> 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146954" y="2850295"/>
            <a:ext cx="1265555" cy="516255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2885" marR="215265" indent="86995">
              <a:lnSpc>
                <a:spcPct val="100000"/>
              </a:lnSpc>
              <a:spcBef>
                <a:spcPts val="320"/>
              </a:spcBef>
              <a:defRPr/>
            </a:pPr>
            <a:r>
              <a:rPr sz="1400" b="1" spc="-10">
                <a:latin typeface="Arial"/>
                <a:cs typeface="Arial"/>
              </a:rPr>
              <a:t>Размер выплаты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1832653" y="3099829"/>
            <a:ext cx="7081520" cy="211454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sz="1100" b="1">
                <a:solidFill>
                  <a:srgbClr val="570000"/>
                </a:solidFill>
                <a:latin typeface="Arial"/>
                <a:cs typeface="Arial"/>
              </a:rPr>
              <a:t>20</a:t>
            </a:r>
            <a:r>
              <a:rPr sz="11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100" b="1">
                <a:solidFill>
                  <a:srgbClr val="570000"/>
                </a:solidFill>
                <a:latin typeface="Arial"/>
                <a:cs typeface="Arial"/>
              </a:rPr>
              <a:t>000</a:t>
            </a:r>
            <a:r>
              <a:rPr sz="11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100" b="1" spc="-10">
                <a:solidFill>
                  <a:srgbClr val="570000"/>
                </a:solidFill>
                <a:latin typeface="Arial"/>
                <a:cs typeface="Arial"/>
              </a:rPr>
              <a:t>рублей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7964561" name="Holder 2"/>
          <p:cNvSpPr>
            <a:spLocks noGrp="1"/>
          </p:cNvSpPr>
          <p:nvPr>
            <p:ph type="title"/>
          </p:nvPr>
        </p:nvSpPr>
        <p:spPr bwMode="auto">
          <a:xfrm>
            <a:off x="167565" y="37676"/>
            <a:ext cx="8019254" cy="436017"/>
          </a:xfrm>
        </p:spPr>
        <p:txBody>
          <a:bodyPr lIns="0" tIns="0" rIns="0" bIns="0"/>
          <a:lstStyle>
            <a:lvl1pPr>
              <a:defRPr sz="1600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pPr marL="37465" marR="5080" algn="just">
              <a:lnSpc>
                <a:spcPts val="1730"/>
              </a:lnSpc>
              <a:spcBef>
                <a:spcPts val="315"/>
              </a:spcBef>
              <a:defRPr/>
            </a:pPr>
            <a:r>
              <a:rPr lang="en-US"/>
              <a:t>Единовременн</a:t>
            </a:r>
            <a:r>
              <a:rPr lang="ru-RU"/>
              <a:t>ые</a:t>
            </a:r>
            <a:r>
              <a:rPr lang="en-US"/>
              <a:t> </a:t>
            </a:r>
            <a:r>
              <a:rPr lang="en-US"/>
              <a:t>выплат</a:t>
            </a:r>
            <a:r>
              <a:rPr lang="ru-RU"/>
              <a:t>ы</a:t>
            </a:r>
            <a:r>
              <a:rPr lang="en-US"/>
              <a:t> </a:t>
            </a:r>
            <a:r>
              <a:rPr lang="ru-RU"/>
              <a:t>при заключении </a:t>
            </a:r>
            <a:r>
              <a:rPr/>
              <a:t>контракт</a:t>
            </a:r>
            <a:r>
              <a:rPr lang="ru-RU"/>
              <a:t>а</a:t>
            </a:r>
            <a:r>
              <a:rPr/>
              <a:t> о </a:t>
            </a:r>
            <a:r>
              <a:rPr/>
              <a:t>прохождении</a:t>
            </a:r>
            <a:r>
              <a:rPr/>
              <a:t> </a:t>
            </a:r>
            <a:r>
              <a:rPr/>
              <a:t>военной</a:t>
            </a:r>
            <a:r>
              <a:rPr/>
              <a:t> </a:t>
            </a:r>
            <a:r>
              <a:rPr/>
              <a:t>службы</a:t>
            </a:r>
            <a:r>
              <a:rPr/>
              <a:t> в </a:t>
            </a:r>
            <a:r>
              <a:rPr/>
              <a:t>Вооруженных</a:t>
            </a:r>
            <a:r>
              <a:rPr/>
              <a:t> </a:t>
            </a:r>
            <a:r>
              <a:rPr/>
              <a:t>Силах</a:t>
            </a:r>
            <a:r>
              <a:rPr/>
              <a:t> </a:t>
            </a:r>
            <a:r>
              <a:rPr/>
              <a:t>Российской</a:t>
            </a:r>
            <a:r>
              <a:rPr/>
              <a:t> </a:t>
            </a:r>
            <a:r>
              <a:rPr/>
              <a:t>Федерации</a:t>
            </a:r>
            <a:endParaRPr/>
          </a:p>
        </p:txBody>
      </p:sp>
      <p:sp>
        <p:nvSpPr>
          <p:cNvPr id="8" name="object 6"/>
          <p:cNvSpPr txBox="1"/>
          <p:nvPr/>
        </p:nvSpPr>
        <p:spPr bwMode="auto">
          <a:xfrm>
            <a:off x="1679817" y="697343"/>
            <a:ext cx="2696935" cy="1856276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Е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диновременная выплата гражданам Российской Федерации и иностранным гражданам, заключившим в период 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с 1 марта 2023 года до окончания специальной военной операции 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контракт о прохождении военной службы в Вооруженных Силах Российской Федерации, в войсках национальной гвардии Российской Федерации</a:t>
            </a:r>
            <a:endParaRPr/>
          </a:p>
        </p:txBody>
      </p:sp>
      <p:sp>
        <p:nvSpPr>
          <p:cNvPr id="9" name="object 6"/>
          <p:cNvSpPr txBox="1"/>
          <p:nvPr/>
        </p:nvSpPr>
        <p:spPr bwMode="auto">
          <a:xfrm>
            <a:off x="4552980" y="705507"/>
            <a:ext cx="2209800" cy="1856276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Единовременная выплата гражданам Российской Федерации и иностранным гражданам, заключившим в период 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с 1 августа 2024 года по 31 декабря 2024 года 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контракт о прохождении военной службы в Вооруженных Силах Российской Федерации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 bwMode="auto">
          <a:xfrm>
            <a:off x="6812263" y="705507"/>
            <a:ext cx="2188665" cy="1856276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Е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диновременная выплата военнослужащим, проходящим военную службу по контракту в Вооруженных Силах Российской Федерации, войсках национальной гвардии Российской Федерации, заключившим контракт 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сроком на один год и более</a:t>
            </a:r>
            <a:endParaRPr lang="ru-RU" sz="1200"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 bwMode="auto">
          <a:xfrm>
            <a:off x="167565" y="2786630"/>
            <a:ext cx="1409502" cy="225702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2885" marR="215265" indent="86995" algn="ctr">
              <a:lnSpc>
                <a:spcPct val="100000"/>
              </a:lnSpc>
              <a:spcBef>
                <a:spcPts val="320"/>
              </a:spcBef>
              <a:defRPr/>
            </a:pPr>
            <a:r>
              <a:rPr sz="1200" b="1" spc="-10">
                <a:latin typeface="Arial"/>
                <a:cs typeface="Arial"/>
              </a:rPr>
              <a:t>Размер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3"/>
          <p:cNvSpPr txBox="1"/>
          <p:nvPr/>
        </p:nvSpPr>
        <p:spPr bwMode="auto">
          <a:xfrm>
            <a:off x="2331258" y="2777270"/>
            <a:ext cx="1443947" cy="194284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 b="1" spc="-25">
                <a:solidFill>
                  <a:srgbClr val="570000"/>
                </a:solidFill>
                <a:latin typeface="Arial"/>
                <a:cs typeface="Arial"/>
              </a:rPr>
              <a:t>250</a:t>
            </a:r>
            <a:r>
              <a:rPr sz="12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570000"/>
                </a:solidFill>
                <a:latin typeface="Arial"/>
                <a:cs typeface="Arial"/>
              </a:rPr>
              <a:t>000</a:t>
            </a:r>
            <a:r>
              <a:rPr sz="12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570000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5035191" y="2739815"/>
            <a:ext cx="1443947" cy="194284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 b="1" spc="-25">
                <a:solidFill>
                  <a:srgbClr val="570000"/>
                </a:solidFill>
                <a:latin typeface="Arial"/>
                <a:cs typeface="Arial"/>
              </a:rPr>
              <a:t>400</a:t>
            </a:r>
            <a:r>
              <a:rPr sz="12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570000"/>
                </a:solidFill>
                <a:latin typeface="Arial"/>
                <a:cs typeface="Arial"/>
              </a:rPr>
              <a:t>000</a:t>
            </a:r>
            <a:r>
              <a:rPr sz="12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570000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3"/>
          <p:cNvSpPr txBox="1"/>
          <p:nvPr/>
        </p:nvSpPr>
        <p:spPr bwMode="auto">
          <a:xfrm>
            <a:off x="7365739" y="2739815"/>
            <a:ext cx="1443947" cy="194284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 b="1" spc="-25">
                <a:solidFill>
                  <a:srgbClr val="570000"/>
                </a:solidFill>
                <a:latin typeface="Arial"/>
                <a:cs typeface="Arial"/>
              </a:rPr>
              <a:t>600</a:t>
            </a:r>
            <a:r>
              <a:rPr sz="12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570000"/>
                </a:solidFill>
                <a:latin typeface="Arial"/>
                <a:cs typeface="Arial"/>
              </a:rPr>
              <a:t>000</a:t>
            </a:r>
            <a:r>
              <a:rPr sz="1200" b="1" spc="-25">
                <a:solidFill>
                  <a:srgbClr val="570000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570000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 bwMode="auto">
          <a:xfrm>
            <a:off x="167565" y="1240841"/>
            <a:ext cx="1336025" cy="225702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2885" marR="215265" indent="86995" algn="l">
              <a:lnSpc>
                <a:spcPct val="100000"/>
              </a:lnSpc>
              <a:spcBef>
                <a:spcPts val="320"/>
              </a:spcBef>
              <a:defRPr/>
            </a:pPr>
            <a:r>
              <a:rPr lang="ru-RU" sz="1200" b="1" spc="-10">
                <a:latin typeface="Arial"/>
                <a:cs typeface="Arial"/>
              </a:rPr>
              <a:t>В</a:t>
            </a:r>
            <a:r>
              <a:rPr sz="1200" b="1" spc="-10">
                <a:latin typeface="Arial"/>
                <a:cs typeface="Arial"/>
              </a:rPr>
              <a:t>ыплат</a:t>
            </a:r>
            <a:r>
              <a:rPr lang="ru-RU" sz="1200" b="1" spc="-10">
                <a:latin typeface="Arial"/>
                <a:cs typeface="Arial"/>
              </a:rPr>
              <a:t>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2"/>
          <p:cNvSpPr txBox="1"/>
          <p:nvPr/>
        </p:nvSpPr>
        <p:spPr bwMode="auto">
          <a:xfrm>
            <a:off x="167564" y="3333750"/>
            <a:ext cx="1409502" cy="225702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2885" marR="215265" indent="86995" algn="ctr">
              <a:lnSpc>
                <a:spcPct val="100000"/>
              </a:lnSpc>
              <a:spcBef>
                <a:spcPts val="320"/>
              </a:spcBef>
              <a:defRPr/>
            </a:pPr>
            <a:r>
              <a:rPr lang="ru-RU" sz="1200" b="1" spc="-10">
                <a:latin typeface="Arial"/>
                <a:cs typeface="Arial"/>
              </a:rPr>
              <a:t>НПА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 bwMode="auto">
          <a:xfrm>
            <a:off x="6817704" y="3145321"/>
            <a:ext cx="2183223" cy="517448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100">
                <a:solidFill>
                  <a:srgbClr val="000000"/>
                </a:solidFill>
                <a:latin typeface="Arial"/>
                <a:cs typeface="Arial"/>
              </a:rPr>
              <a:t>постановление Правительства Забайкальского края от 22.01.2025 № 14</a:t>
            </a:r>
            <a:endParaRPr lang="ru-RU" sz="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object 6"/>
          <p:cNvSpPr txBox="1"/>
          <p:nvPr/>
        </p:nvSpPr>
        <p:spPr bwMode="auto">
          <a:xfrm>
            <a:off x="4552980" y="3125719"/>
            <a:ext cx="2209800" cy="563616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постановление Правительства Забайкальского края от 8 августа 2024 года № 393</a:t>
            </a:r>
            <a:endParaRPr lang="ru-RU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 bwMode="auto">
          <a:xfrm>
            <a:off x="1679817" y="3122238"/>
            <a:ext cx="2694215" cy="563616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постановление Правительства Забайкальского края от 29 марта 2023 года  № 153</a:t>
            </a:r>
            <a:endParaRPr lang="ru-RU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bject 12"/>
          <p:cNvSpPr txBox="1"/>
          <p:nvPr/>
        </p:nvSpPr>
        <p:spPr bwMode="auto">
          <a:xfrm>
            <a:off x="144434" y="4057985"/>
            <a:ext cx="1432634" cy="548868"/>
          </a:xfrm>
          <a:prstGeom prst="rect">
            <a:avLst/>
          </a:prstGeom>
          <a:solidFill>
            <a:srgbClr val="E5E5E5"/>
          </a:solidFill>
          <a:ln w="12699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22885" marR="215265" indent="86995" algn="ctr">
              <a:lnSpc>
                <a:spcPct val="100000"/>
              </a:lnSpc>
              <a:spcBef>
                <a:spcPts val="320"/>
              </a:spcBef>
              <a:defRPr/>
            </a:pPr>
            <a:r>
              <a:rPr lang="ru-RU" sz="1100" b="1" spc="-10">
                <a:latin typeface="Arial"/>
                <a:cs typeface="Arial"/>
              </a:rPr>
              <a:t>Порядок перечисления  выплаты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 bwMode="auto">
          <a:xfrm>
            <a:off x="1720491" y="4110005"/>
            <a:ext cx="7280436" cy="563616"/>
          </a:xfrm>
          <a:prstGeom prst="rect">
            <a:avLst/>
          </a:prstGeom>
          <a:solidFill>
            <a:srgbClr val="F2F2F2"/>
          </a:solidFill>
          <a:ln w="12699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"/>
              </a:spcBef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Перечисление выплаты в </a:t>
            </a:r>
            <a:r>
              <a:rPr lang="ru-RU" sz="1200" u="sng">
                <a:solidFill>
                  <a:srgbClr val="000000"/>
                </a:solidFill>
                <a:latin typeface="Arial"/>
                <a:cs typeface="Arial"/>
              </a:rPr>
              <a:t>беззаявительном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 порядке по спискам, представленных пунктом отбора на военную службу по контракту, Управлением 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Росгвардии</a:t>
            </a:r>
            <a:r>
              <a:rPr lang="ru-RU" sz="1200">
                <a:solidFill>
                  <a:srgbClr val="000000"/>
                </a:solidFill>
                <a:latin typeface="Arial"/>
                <a:cs typeface="Arial"/>
              </a:rPr>
              <a:t> по Забайкальскому краю, военным комиссариатом Забайкальского края</a:t>
            </a:r>
            <a:endParaRPr lang="ru-RU"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70249" y="37676"/>
            <a:ext cx="764255" cy="689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Р7-Офис/2024.3.1.523</Application>
  <DocSecurity>0</DocSecurity>
  <PresentationFormat>Экран (16:9)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COVID-19 В ЗАБАЙКАЛЬЕ</dc:title>
  <dc:subject/>
  <dc:creator>fin6</dc:creator>
  <cp:keywords/>
  <dc:description/>
  <dc:identifier/>
  <dc:language/>
  <cp:lastModifiedBy/>
  <cp:revision>1957</cp:revision>
  <dcterms:modified xsi:type="dcterms:W3CDTF">2025-04-07T08:39:25Z</dcterms:modified>
  <cp:category/>
  <cp:contentStatus/>
  <cp:version/>
</cp:coreProperties>
</file>