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77" r:id="rId3"/>
    <p:sldId id="290" r:id="rId4"/>
    <p:sldId id="287" r:id="rId5"/>
    <p:sldId id="281" r:id="rId6"/>
    <p:sldId id="257" r:id="rId7"/>
    <p:sldId id="284" r:id="rId8"/>
    <p:sldId id="279" r:id="rId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49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FD8E1-8C8D-4989-9799-C4660FE71A5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FF32D9C-D5F8-412D-816D-A2268739614E}">
      <dgm:prSet phldrT="[Текст]"/>
      <dgm:spPr/>
      <dgm:t>
        <a:bodyPr/>
        <a:lstStyle/>
        <a:p>
          <a:r>
            <a:rPr lang="ru-RU" dirty="0"/>
            <a:t>Участник СВО</a:t>
          </a:r>
        </a:p>
      </dgm:t>
    </dgm:pt>
    <dgm:pt modelId="{D4C1AC85-6412-4658-8A10-E245BAB65144}" type="parTrans" cxnId="{06EE3408-E898-4F6E-B279-4C91A52CDF91}">
      <dgm:prSet/>
      <dgm:spPr/>
      <dgm:t>
        <a:bodyPr/>
        <a:lstStyle/>
        <a:p>
          <a:endParaRPr lang="ru-RU"/>
        </a:p>
      </dgm:t>
    </dgm:pt>
    <dgm:pt modelId="{D4750976-893C-49B6-8FCC-0596BF88BE2B}" type="sibTrans" cxnId="{06EE3408-E898-4F6E-B279-4C91A52CDF91}">
      <dgm:prSet/>
      <dgm:spPr/>
      <dgm:t>
        <a:bodyPr/>
        <a:lstStyle/>
        <a:p>
          <a:endParaRPr lang="ru-RU"/>
        </a:p>
      </dgm:t>
    </dgm:pt>
    <dgm:pt modelId="{DF8B7AC1-D143-4332-915E-F83F67DCEBE7}">
      <dgm:prSet phldrT="[Текст]"/>
      <dgm:spPr/>
      <dgm:t>
        <a:bodyPr/>
        <a:lstStyle/>
        <a:p>
          <a:r>
            <a:rPr lang="ru-RU" dirty="0"/>
            <a:t>Фонд «Защитники Отечества»</a:t>
          </a:r>
        </a:p>
      </dgm:t>
    </dgm:pt>
    <dgm:pt modelId="{F3566B09-B325-416A-9893-F39EDEAE5144}" type="parTrans" cxnId="{6AB68F4C-F40C-4088-B71F-36F49C89066D}">
      <dgm:prSet/>
      <dgm:spPr/>
      <dgm:t>
        <a:bodyPr/>
        <a:lstStyle/>
        <a:p>
          <a:endParaRPr lang="ru-RU"/>
        </a:p>
      </dgm:t>
    </dgm:pt>
    <dgm:pt modelId="{B32C0E9A-566C-4866-A681-75A556C303BA}" type="sibTrans" cxnId="{6AB68F4C-F40C-4088-B71F-36F49C89066D}">
      <dgm:prSet/>
      <dgm:spPr/>
      <dgm:t>
        <a:bodyPr/>
        <a:lstStyle/>
        <a:p>
          <a:endParaRPr lang="ru-RU"/>
        </a:p>
      </dgm:t>
    </dgm:pt>
    <dgm:pt modelId="{5AFD5603-90A9-4BCD-B66B-A19EAAF22AC8}">
      <dgm:prSet phldrT="[Текст]"/>
      <dgm:spPr/>
      <dgm:t>
        <a:bodyPr/>
        <a:lstStyle/>
        <a:p>
          <a:r>
            <a:rPr lang="ru-RU" dirty="0"/>
            <a:t>Министерство образования и науки Забайкальского края</a:t>
          </a:r>
        </a:p>
      </dgm:t>
    </dgm:pt>
    <dgm:pt modelId="{7FD912DB-8C6A-4237-ACEC-AFB0FB40F009}" type="parTrans" cxnId="{246959C5-ECD0-4954-B60F-C243351D9E51}">
      <dgm:prSet/>
      <dgm:spPr/>
      <dgm:t>
        <a:bodyPr/>
        <a:lstStyle/>
        <a:p>
          <a:endParaRPr lang="ru-RU"/>
        </a:p>
      </dgm:t>
    </dgm:pt>
    <dgm:pt modelId="{3AD3A691-368E-42CD-B639-694BC18B061C}" type="sibTrans" cxnId="{246959C5-ECD0-4954-B60F-C243351D9E51}">
      <dgm:prSet/>
      <dgm:spPr/>
      <dgm:t>
        <a:bodyPr/>
        <a:lstStyle/>
        <a:p>
          <a:endParaRPr lang="ru-RU"/>
        </a:p>
      </dgm:t>
    </dgm:pt>
    <dgm:pt modelId="{804C438F-4583-4EBE-851F-0FA31D45166F}">
      <dgm:prSet/>
      <dgm:spPr/>
      <dgm:t>
        <a:bodyPr/>
        <a:lstStyle/>
        <a:p>
          <a:r>
            <a:rPr lang="ru-RU" dirty="0"/>
            <a:t>ЦОПП,</a:t>
          </a:r>
        </a:p>
        <a:p>
          <a:r>
            <a:rPr lang="ru-RU" dirty="0"/>
            <a:t>учреждения СПО</a:t>
          </a:r>
        </a:p>
      </dgm:t>
    </dgm:pt>
    <dgm:pt modelId="{68F086FB-4BCD-4AEF-BF54-61FEF1F7A9A0}" type="parTrans" cxnId="{A9432295-89F1-4884-AA63-91DB7F999CB0}">
      <dgm:prSet/>
      <dgm:spPr/>
      <dgm:t>
        <a:bodyPr/>
        <a:lstStyle/>
        <a:p>
          <a:endParaRPr lang="ru-RU"/>
        </a:p>
      </dgm:t>
    </dgm:pt>
    <dgm:pt modelId="{F900F212-2F26-4571-8AC6-5DC0C832BB88}" type="sibTrans" cxnId="{A9432295-89F1-4884-AA63-91DB7F999CB0}">
      <dgm:prSet/>
      <dgm:spPr/>
      <dgm:t>
        <a:bodyPr/>
        <a:lstStyle/>
        <a:p>
          <a:endParaRPr lang="ru-RU"/>
        </a:p>
      </dgm:t>
    </dgm:pt>
    <dgm:pt modelId="{CD463701-0AEB-45CD-9626-D7124F84B7D8}" type="pres">
      <dgm:prSet presAssocID="{B1BFD8E1-8C8D-4989-9799-C4660FE71A5E}" presName="Name0" presStyleCnt="0">
        <dgm:presLayoutVars>
          <dgm:dir/>
          <dgm:resizeHandles val="exact"/>
        </dgm:presLayoutVars>
      </dgm:prSet>
      <dgm:spPr/>
    </dgm:pt>
    <dgm:pt modelId="{C716F69F-087C-4143-8F4B-A40C6247E7C3}" type="pres">
      <dgm:prSet presAssocID="{DFF32D9C-D5F8-412D-816D-A2268739614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AA49B-C921-4C94-838D-87B6A27FDEFC}" type="pres">
      <dgm:prSet presAssocID="{D4750976-893C-49B6-8FCC-0596BF88BE2B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01F1FBC-6408-4CFE-ABD4-FBF62CDFBEB2}" type="pres">
      <dgm:prSet presAssocID="{D4750976-893C-49B6-8FCC-0596BF88BE2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707E6D6-904F-4C6E-A743-F7D4AE155D2A}" type="pres">
      <dgm:prSet presAssocID="{DF8B7AC1-D143-4332-915E-F83F67DCEBE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57CD6-087C-4669-8B17-F8D4AB3AA1EB}" type="pres">
      <dgm:prSet presAssocID="{B32C0E9A-566C-4866-A681-75A556C303BA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D4FD9AB-55E6-4444-9111-E6C216F30426}" type="pres">
      <dgm:prSet presAssocID="{B32C0E9A-566C-4866-A681-75A556C303BA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679963E-B936-4748-A750-F74F2B642EB3}" type="pres">
      <dgm:prSet presAssocID="{5AFD5603-90A9-4BCD-B66B-A19EAAF22AC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60F3C-5D19-409A-A99B-BC485BC6087C}" type="pres">
      <dgm:prSet presAssocID="{3AD3A691-368E-42CD-B639-694BC18B061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8B1700E-07B8-47A6-9002-DEBBE19C5953}" type="pres">
      <dgm:prSet presAssocID="{3AD3A691-368E-42CD-B639-694BC18B061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7AB0D109-E4A9-4C1D-AD46-64D0E92743C0}" type="pres">
      <dgm:prSet presAssocID="{804C438F-4583-4EBE-851F-0FA31D45166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B68F4C-F40C-4088-B71F-36F49C89066D}" srcId="{B1BFD8E1-8C8D-4989-9799-C4660FE71A5E}" destId="{DF8B7AC1-D143-4332-915E-F83F67DCEBE7}" srcOrd="1" destOrd="0" parTransId="{F3566B09-B325-416A-9893-F39EDEAE5144}" sibTransId="{B32C0E9A-566C-4866-A681-75A556C303BA}"/>
    <dgm:cxn modelId="{EDF15E9C-7E82-4B20-A9E9-813AC8FC01A1}" type="presOf" srcId="{B1BFD8E1-8C8D-4989-9799-C4660FE71A5E}" destId="{CD463701-0AEB-45CD-9626-D7124F84B7D8}" srcOrd="0" destOrd="0" presId="urn:microsoft.com/office/officeart/2005/8/layout/process1"/>
    <dgm:cxn modelId="{F42FA9F7-84DA-424F-8013-8DBF111EC5E7}" type="presOf" srcId="{D4750976-893C-49B6-8FCC-0596BF88BE2B}" destId="{B01F1FBC-6408-4CFE-ABD4-FBF62CDFBEB2}" srcOrd="1" destOrd="0" presId="urn:microsoft.com/office/officeart/2005/8/layout/process1"/>
    <dgm:cxn modelId="{B77B545D-4F3C-446B-8DF4-AB7D450679BC}" type="presOf" srcId="{5AFD5603-90A9-4BCD-B66B-A19EAAF22AC8}" destId="{3679963E-B936-4748-A750-F74F2B642EB3}" srcOrd="0" destOrd="0" presId="urn:microsoft.com/office/officeart/2005/8/layout/process1"/>
    <dgm:cxn modelId="{98FF98F2-E142-4D02-9C88-0659D31B1AFC}" type="presOf" srcId="{DF8B7AC1-D143-4332-915E-F83F67DCEBE7}" destId="{B707E6D6-904F-4C6E-A743-F7D4AE155D2A}" srcOrd="0" destOrd="0" presId="urn:microsoft.com/office/officeart/2005/8/layout/process1"/>
    <dgm:cxn modelId="{A9432295-89F1-4884-AA63-91DB7F999CB0}" srcId="{B1BFD8E1-8C8D-4989-9799-C4660FE71A5E}" destId="{804C438F-4583-4EBE-851F-0FA31D45166F}" srcOrd="3" destOrd="0" parTransId="{68F086FB-4BCD-4AEF-BF54-61FEF1F7A9A0}" sibTransId="{F900F212-2F26-4571-8AC6-5DC0C832BB88}"/>
    <dgm:cxn modelId="{AE6EEB72-D56F-47A3-896B-6E87352BC2EA}" type="presOf" srcId="{3AD3A691-368E-42CD-B639-694BC18B061C}" destId="{48B1700E-07B8-47A6-9002-DEBBE19C5953}" srcOrd="1" destOrd="0" presId="urn:microsoft.com/office/officeart/2005/8/layout/process1"/>
    <dgm:cxn modelId="{DF6FF640-2B78-430B-986C-0CCC2318D5BC}" type="presOf" srcId="{D4750976-893C-49B6-8FCC-0596BF88BE2B}" destId="{000AA49B-C921-4C94-838D-87B6A27FDEFC}" srcOrd="0" destOrd="0" presId="urn:microsoft.com/office/officeart/2005/8/layout/process1"/>
    <dgm:cxn modelId="{5A93DBD7-10EC-485A-AE5A-607F7067F66F}" type="presOf" srcId="{DFF32D9C-D5F8-412D-816D-A2268739614E}" destId="{C716F69F-087C-4143-8F4B-A40C6247E7C3}" srcOrd="0" destOrd="0" presId="urn:microsoft.com/office/officeart/2005/8/layout/process1"/>
    <dgm:cxn modelId="{FFB2D4CD-7794-4431-A3B1-3FE08F9C6C35}" type="presOf" srcId="{B32C0E9A-566C-4866-A681-75A556C303BA}" destId="{51157CD6-087C-4669-8B17-F8D4AB3AA1EB}" srcOrd="0" destOrd="0" presId="urn:microsoft.com/office/officeart/2005/8/layout/process1"/>
    <dgm:cxn modelId="{246959C5-ECD0-4954-B60F-C243351D9E51}" srcId="{B1BFD8E1-8C8D-4989-9799-C4660FE71A5E}" destId="{5AFD5603-90A9-4BCD-B66B-A19EAAF22AC8}" srcOrd="2" destOrd="0" parTransId="{7FD912DB-8C6A-4237-ACEC-AFB0FB40F009}" sibTransId="{3AD3A691-368E-42CD-B639-694BC18B061C}"/>
    <dgm:cxn modelId="{06EE3408-E898-4F6E-B279-4C91A52CDF91}" srcId="{B1BFD8E1-8C8D-4989-9799-C4660FE71A5E}" destId="{DFF32D9C-D5F8-412D-816D-A2268739614E}" srcOrd="0" destOrd="0" parTransId="{D4C1AC85-6412-4658-8A10-E245BAB65144}" sibTransId="{D4750976-893C-49B6-8FCC-0596BF88BE2B}"/>
    <dgm:cxn modelId="{4E58DB84-9AE7-466F-A3CC-6C2124542888}" type="presOf" srcId="{B32C0E9A-566C-4866-A681-75A556C303BA}" destId="{2D4FD9AB-55E6-4444-9111-E6C216F30426}" srcOrd="1" destOrd="0" presId="urn:microsoft.com/office/officeart/2005/8/layout/process1"/>
    <dgm:cxn modelId="{1FF83FE6-85D4-4DE8-B272-6F0BE86BD06D}" type="presOf" srcId="{3AD3A691-368E-42CD-B639-694BC18B061C}" destId="{A0660F3C-5D19-409A-A99B-BC485BC6087C}" srcOrd="0" destOrd="0" presId="urn:microsoft.com/office/officeart/2005/8/layout/process1"/>
    <dgm:cxn modelId="{CE5EDB4E-6CFB-4720-AB2A-4552E625F666}" type="presOf" srcId="{804C438F-4583-4EBE-851F-0FA31D45166F}" destId="{7AB0D109-E4A9-4C1D-AD46-64D0E92743C0}" srcOrd="0" destOrd="0" presId="urn:microsoft.com/office/officeart/2005/8/layout/process1"/>
    <dgm:cxn modelId="{B71295D1-170B-4C53-966E-15CDECBF096D}" type="presParOf" srcId="{CD463701-0AEB-45CD-9626-D7124F84B7D8}" destId="{C716F69F-087C-4143-8F4B-A40C6247E7C3}" srcOrd="0" destOrd="0" presId="urn:microsoft.com/office/officeart/2005/8/layout/process1"/>
    <dgm:cxn modelId="{A553250F-75FF-4056-B6CD-E8CFEAE5BEA9}" type="presParOf" srcId="{CD463701-0AEB-45CD-9626-D7124F84B7D8}" destId="{000AA49B-C921-4C94-838D-87B6A27FDEFC}" srcOrd="1" destOrd="0" presId="urn:microsoft.com/office/officeart/2005/8/layout/process1"/>
    <dgm:cxn modelId="{79C4422D-D4E7-4743-BC3B-3AE73DC1C78D}" type="presParOf" srcId="{000AA49B-C921-4C94-838D-87B6A27FDEFC}" destId="{B01F1FBC-6408-4CFE-ABD4-FBF62CDFBEB2}" srcOrd="0" destOrd="0" presId="urn:microsoft.com/office/officeart/2005/8/layout/process1"/>
    <dgm:cxn modelId="{54F022FE-4D10-4503-9A70-E448BE4B43EF}" type="presParOf" srcId="{CD463701-0AEB-45CD-9626-D7124F84B7D8}" destId="{B707E6D6-904F-4C6E-A743-F7D4AE155D2A}" srcOrd="2" destOrd="0" presId="urn:microsoft.com/office/officeart/2005/8/layout/process1"/>
    <dgm:cxn modelId="{CF3065C3-1BAC-4659-9A83-F7E98167747F}" type="presParOf" srcId="{CD463701-0AEB-45CD-9626-D7124F84B7D8}" destId="{51157CD6-087C-4669-8B17-F8D4AB3AA1EB}" srcOrd="3" destOrd="0" presId="urn:microsoft.com/office/officeart/2005/8/layout/process1"/>
    <dgm:cxn modelId="{488B5857-F72E-4084-97B3-1579172FA64F}" type="presParOf" srcId="{51157CD6-087C-4669-8B17-F8D4AB3AA1EB}" destId="{2D4FD9AB-55E6-4444-9111-E6C216F30426}" srcOrd="0" destOrd="0" presId="urn:microsoft.com/office/officeart/2005/8/layout/process1"/>
    <dgm:cxn modelId="{2001EFA4-1DD5-46ED-AD4B-326D872EC30E}" type="presParOf" srcId="{CD463701-0AEB-45CD-9626-D7124F84B7D8}" destId="{3679963E-B936-4748-A750-F74F2B642EB3}" srcOrd="4" destOrd="0" presId="urn:microsoft.com/office/officeart/2005/8/layout/process1"/>
    <dgm:cxn modelId="{07A181DC-2681-49C2-BA01-658AD45CBDFD}" type="presParOf" srcId="{CD463701-0AEB-45CD-9626-D7124F84B7D8}" destId="{A0660F3C-5D19-409A-A99B-BC485BC6087C}" srcOrd="5" destOrd="0" presId="urn:microsoft.com/office/officeart/2005/8/layout/process1"/>
    <dgm:cxn modelId="{E7277E84-0F6A-48CD-A40C-0C56E3C9157D}" type="presParOf" srcId="{A0660F3C-5D19-409A-A99B-BC485BC6087C}" destId="{48B1700E-07B8-47A6-9002-DEBBE19C5953}" srcOrd="0" destOrd="0" presId="urn:microsoft.com/office/officeart/2005/8/layout/process1"/>
    <dgm:cxn modelId="{44239986-7B3F-450F-9E60-8845E83D9F2C}" type="presParOf" srcId="{CD463701-0AEB-45CD-9626-D7124F84B7D8}" destId="{7AB0D109-E4A9-4C1D-AD46-64D0E92743C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6F69F-087C-4143-8F4B-A40C6247E7C3}">
      <dsp:nvSpPr>
        <dsp:cNvPr id="0" name=""/>
        <dsp:cNvSpPr/>
      </dsp:nvSpPr>
      <dsp:spPr>
        <a:xfrm>
          <a:off x="3357" y="505598"/>
          <a:ext cx="1468115" cy="1169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Участник СВО</a:t>
          </a:r>
        </a:p>
      </dsp:txBody>
      <dsp:txXfrm>
        <a:off x="37622" y="539863"/>
        <a:ext cx="1399585" cy="1101374"/>
      </dsp:txXfrm>
    </dsp:sp>
    <dsp:sp modelId="{000AA49B-C921-4C94-838D-87B6A27FDEFC}">
      <dsp:nvSpPr>
        <dsp:cNvPr id="0" name=""/>
        <dsp:cNvSpPr/>
      </dsp:nvSpPr>
      <dsp:spPr>
        <a:xfrm>
          <a:off x="1618285" y="908504"/>
          <a:ext cx="311240" cy="364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1618285" y="981322"/>
        <a:ext cx="217868" cy="218456"/>
      </dsp:txXfrm>
    </dsp:sp>
    <dsp:sp modelId="{B707E6D6-904F-4C6E-A743-F7D4AE155D2A}">
      <dsp:nvSpPr>
        <dsp:cNvPr id="0" name=""/>
        <dsp:cNvSpPr/>
      </dsp:nvSpPr>
      <dsp:spPr>
        <a:xfrm>
          <a:off x="2058719" y="505598"/>
          <a:ext cx="1468115" cy="1169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Фонд «Защитники Отечества»</a:t>
          </a:r>
        </a:p>
      </dsp:txBody>
      <dsp:txXfrm>
        <a:off x="2092984" y="539863"/>
        <a:ext cx="1399585" cy="1101374"/>
      </dsp:txXfrm>
    </dsp:sp>
    <dsp:sp modelId="{51157CD6-087C-4669-8B17-F8D4AB3AA1EB}">
      <dsp:nvSpPr>
        <dsp:cNvPr id="0" name=""/>
        <dsp:cNvSpPr/>
      </dsp:nvSpPr>
      <dsp:spPr>
        <a:xfrm>
          <a:off x="3673647" y="908504"/>
          <a:ext cx="311240" cy="364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3673647" y="981322"/>
        <a:ext cx="217868" cy="218456"/>
      </dsp:txXfrm>
    </dsp:sp>
    <dsp:sp modelId="{3679963E-B936-4748-A750-F74F2B642EB3}">
      <dsp:nvSpPr>
        <dsp:cNvPr id="0" name=""/>
        <dsp:cNvSpPr/>
      </dsp:nvSpPr>
      <dsp:spPr>
        <a:xfrm>
          <a:off x="4114082" y="505598"/>
          <a:ext cx="1468115" cy="1169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Министерство образования и науки Забайкальского края</a:t>
          </a:r>
        </a:p>
      </dsp:txBody>
      <dsp:txXfrm>
        <a:off x="4148347" y="539863"/>
        <a:ext cx="1399585" cy="1101374"/>
      </dsp:txXfrm>
    </dsp:sp>
    <dsp:sp modelId="{A0660F3C-5D19-409A-A99B-BC485BC6087C}">
      <dsp:nvSpPr>
        <dsp:cNvPr id="0" name=""/>
        <dsp:cNvSpPr/>
      </dsp:nvSpPr>
      <dsp:spPr>
        <a:xfrm>
          <a:off x="5729009" y="908504"/>
          <a:ext cx="311240" cy="364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5729009" y="981322"/>
        <a:ext cx="217868" cy="218456"/>
      </dsp:txXfrm>
    </dsp:sp>
    <dsp:sp modelId="{7AB0D109-E4A9-4C1D-AD46-64D0E92743C0}">
      <dsp:nvSpPr>
        <dsp:cNvPr id="0" name=""/>
        <dsp:cNvSpPr/>
      </dsp:nvSpPr>
      <dsp:spPr>
        <a:xfrm>
          <a:off x="6169444" y="505598"/>
          <a:ext cx="1468115" cy="1169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ЦОПП,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учреждения СПО</a:t>
          </a:r>
        </a:p>
      </dsp:txBody>
      <dsp:txXfrm>
        <a:off x="6203709" y="539863"/>
        <a:ext cx="1399585" cy="1101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193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9323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244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123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386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60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411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744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538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960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68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7174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xn----btbhrmiicgv.xn--80aaaac8algcbgbck3fl0q.xn--p1ai/u/www/images/page/gerb_l_chita_oblast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инистерство образования, науки и молодежной политики Забайкальского края">
            <a:extLst>
              <a:ext uri="{FF2B5EF4-FFF2-40B4-BE49-F238E27FC236}">
                <a16:creationId xmlns:a16="http://schemas.microsoft.com/office/drawing/2014/main" xmlns="" id="{30D2B6AB-5772-55E8-122E-30DA9DE49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28" y="359766"/>
            <a:ext cx="913031" cy="101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7A4298-66C4-F5B3-9ED8-967B6CA6F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D91A00-08B1-D9D0-F80F-AFC8061F4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28" y="1596960"/>
            <a:ext cx="11491459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630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ctr" defTabSz="914400"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Обучение участников СВО и их детей по программам </a:t>
            </a:r>
          </a:p>
          <a:p>
            <a:pPr marR="0" lvl="0" indent="0" algn="ctr" defTabSz="914400"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среднего </a:t>
            </a:r>
            <a:r>
              <a:rPr lang="ru-RU" alt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профессионалОбучение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участников СВО и их детей по программам </a:t>
            </a:r>
          </a:p>
          <a:p>
            <a:pPr marR="0" lvl="0" indent="0" algn="ctr" defTabSz="914400"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среднего профессионального образования и профессионального обучения, необходимым для трудоустройства на территории Забайкальского края</a:t>
            </a:r>
          </a:p>
          <a:p>
            <a:pPr marR="0" lvl="0" indent="0" algn="ctr" defTabSz="914400" eaLnBrk="1" fontAlgn="base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ьного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образования и профессионального обучения, необходимым для трудоустройства на территории Забайкальского края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E3F45A-33F4-A70E-F47A-05CA7462E1F1}"/>
              </a:ext>
            </a:extLst>
          </p:cNvPr>
          <p:cNvSpPr txBox="1"/>
          <p:nvPr/>
        </p:nvSpPr>
        <p:spPr>
          <a:xfrm>
            <a:off x="1084217" y="1739711"/>
            <a:ext cx="97710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механизме реализации участниками СВО права на переобучение, получение второго специального, среднего, либо высшего образования, в случае отсутствия у данной категории граждан образования по специальностям, необходимым для трудоустройства на территории Забайкальского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59692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E858E7-1BC0-8A2A-84E1-043CB41A6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99" y="496228"/>
            <a:ext cx="5269495" cy="44823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Получение общего образования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49287B03-BDD1-6906-C852-4D3F2DCCE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4192" y="4696751"/>
            <a:ext cx="1944793" cy="10912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A85CD1-5666-C487-7EA7-649E7B8D2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518861"/>
            <a:ext cx="5307278" cy="398045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ABD5754-DB5B-F63E-D6A2-9E6B42AA9387}"/>
              </a:ext>
            </a:extLst>
          </p:cNvPr>
          <p:cNvSpPr txBox="1">
            <a:spLocks/>
          </p:cNvSpPr>
          <p:nvPr/>
        </p:nvSpPr>
        <p:spPr>
          <a:xfrm>
            <a:off x="6096000" y="428992"/>
            <a:ext cx="5558118" cy="582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Получение высшего образования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812083B-D333-F4DE-08F8-D95EA34E1223}"/>
              </a:ext>
            </a:extLst>
          </p:cNvPr>
          <p:cNvSpPr/>
          <p:nvPr/>
        </p:nvSpPr>
        <p:spPr>
          <a:xfrm>
            <a:off x="555812" y="1541271"/>
            <a:ext cx="3128682" cy="390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9DE3DB88-1822-5259-E6C6-747AF99CE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8834844"/>
              </p:ext>
            </p:extLst>
          </p:nvPr>
        </p:nvGraphicFramePr>
        <p:xfrm>
          <a:off x="5665694" y="1069970"/>
          <a:ext cx="6024630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4551">
                  <a:extLst>
                    <a:ext uri="{9D8B030D-6E8A-4147-A177-3AD203B41FA5}">
                      <a16:colId xmlns:a16="http://schemas.microsoft.com/office/drawing/2014/main" xmlns="" val="2727792815"/>
                    </a:ext>
                  </a:extLst>
                </a:gridCol>
                <a:gridCol w="3560079">
                  <a:extLst>
                    <a:ext uri="{9D8B030D-6E8A-4147-A177-3AD203B41FA5}">
                      <a16:colId xmlns:a16="http://schemas.microsoft.com/office/drawing/2014/main" xmlns="" val="333550357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В учреждениях высшего образования на территории региона в 2023/2024 учебном году обучалось 92 человека, поступившие по отдельной квоте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(дети участников СВО, участники СВО)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238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ЗАБГУ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55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89997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ЧИБГУ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4732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ЗАБАИ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001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ЧГМА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9341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ЗАБИЖТ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266016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64A6C4-30E7-BEB6-9D97-B8DE99617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419" y="4641088"/>
            <a:ext cx="1091280" cy="10912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9172B34-5062-EAAC-5CB0-3C450B2B9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542" y="5745863"/>
            <a:ext cx="1823517" cy="754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6C6A330-63CE-A792-922E-893F88054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967" y="5732368"/>
            <a:ext cx="1989151" cy="7070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9BDDC76-EB8E-422C-F963-2C71A8AB9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536" y="4612357"/>
            <a:ext cx="1091281" cy="10912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D24F4A9-0E93-9C4A-CAFA-2304B561BC63}"/>
              </a:ext>
            </a:extLst>
          </p:cNvPr>
          <p:cNvSpPr/>
          <p:nvPr/>
        </p:nvSpPr>
        <p:spPr>
          <a:xfrm>
            <a:off x="658026" y="2777383"/>
            <a:ext cx="2623559" cy="3906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CC617D9-2CD3-AD2B-3F64-C06BE50A9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3549978"/>
              </p:ext>
            </p:extLst>
          </p:nvPr>
        </p:nvGraphicFramePr>
        <p:xfrm>
          <a:off x="5684192" y="2823796"/>
          <a:ext cx="6024630" cy="1727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4551">
                  <a:extLst>
                    <a:ext uri="{9D8B030D-6E8A-4147-A177-3AD203B41FA5}">
                      <a16:colId xmlns:a16="http://schemas.microsoft.com/office/drawing/2014/main" xmlns="" val="2727792815"/>
                    </a:ext>
                  </a:extLst>
                </a:gridCol>
                <a:gridCol w="3560079">
                  <a:extLst>
                    <a:ext uri="{9D8B030D-6E8A-4147-A177-3AD203B41FA5}">
                      <a16:colId xmlns:a16="http://schemas.microsoft.com/office/drawing/2014/main" xmlns="" val="3335503577"/>
                    </a:ext>
                  </a:extLst>
                </a:gridCol>
              </a:tblGrid>
              <a:tr h="6643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Поступили в учреждения высшего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на территории региона на 2024/2025 учебный год 135 человек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(дети участников СВО, участники СВО)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238208"/>
                  </a:ext>
                </a:extLst>
              </a:tr>
              <a:tr h="212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ЗАБГУ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89997207"/>
                  </a:ext>
                </a:extLst>
              </a:tr>
              <a:tr h="212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ЧИБГУ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4732175"/>
                  </a:ext>
                </a:extLst>
              </a:tr>
              <a:tr h="212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ЗАБАИ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0013013"/>
                  </a:ext>
                </a:extLst>
              </a:tr>
              <a:tr h="212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ЧГМА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9341843"/>
                  </a:ext>
                </a:extLst>
              </a:tr>
              <a:tr h="212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ЗАБИЖТ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266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620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3A016CA7-72BE-8975-C151-95332E3746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30940973"/>
              </p:ext>
            </p:extLst>
          </p:nvPr>
        </p:nvGraphicFramePr>
        <p:xfrm>
          <a:off x="1792939" y="1103233"/>
          <a:ext cx="9125432" cy="4397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0064">
                  <a:extLst>
                    <a:ext uri="{9D8B030D-6E8A-4147-A177-3AD203B41FA5}">
                      <a16:colId xmlns:a16="http://schemas.microsoft.com/office/drawing/2014/main" xmlns="" val="295491711"/>
                    </a:ext>
                  </a:extLst>
                </a:gridCol>
                <a:gridCol w="2854631">
                  <a:extLst>
                    <a:ext uri="{9D8B030D-6E8A-4147-A177-3AD203B41FA5}">
                      <a16:colId xmlns:a16="http://schemas.microsoft.com/office/drawing/2014/main" xmlns="" val="4135566975"/>
                    </a:ext>
                  </a:extLst>
                </a:gridCol>
                <a:gridCol w="3812912">
                  <a:extLst>
                    <a:ext uri="{9D8B030D-6E8A-4147-A177-3AD203B41FA5}">
                      <a16:colId xmlns:a16="http://schemas.microsoft.com/office/drawing/2014/main" xmlns="" val="3140506321"/>
                    </a:ext>
                  </a:extLst>
                </a:gridCol>
                <a:gridCol w="1887825">
                  <a:extLst>
                    <a:ext uri="{9D8B030D-6E8A-4147-A177-3AD203B41FA5}">
                      <a16:colId xmlns:a16="http://schemas.microsoft.com/office/drawing/2014/main" xmlns="" val="4194207425"/>
                    </a:ext>
                  </a:extLst>
                </a:gridCol>
              </a:tblGrid>
              <a:tr h="27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участников СВО/форма обучения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836382164"/>
                  </a:ext>
                </a:extLst>
              </a:tr>
              <a:tr h="3965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Обучается </a:t>
                      </a:r>
                      <a:r>
                        <a:rPr lang="ru-RU" sz="1200" u="sng" dirty="0">
                          <a:effectLst/>
                        </a:rPr>
                        <a:t>333 участников СВО</a:t>
                      </a:r>
                      <a:r>
                        <a:rPr lang="ru-RU" sz="1200" dirty="0">
                          <a:effectLst/>
                        </a:rPr>
                        <a:t>, из них 38 на очной форме обучения, 295 на заочной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369990544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Забайкальский государственный университет (ФГБОУ ВО «</a:t>
                      </a:r>
                      <a:r>
                        <a:rPr lang="ru-RU" sz="1200" dirty="0" err="1">
                          <a:effectLst/>
                        </a:rPr>
                        <a:t>ЗабГУ</a:t>
                      </a:r>
                      <a:r>
                        <a:rPr lang="ru-RU" sz="1200" dirty="0">
                          <a:effectLst/>
                        </a:rPr>
                        <a:t>»)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3 - 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21 – очная, 194-заочная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1777730333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2. 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Забайкальский аграрный институт (</a:t>
                      </a:r>
                      <a:r>
                        <a:rPr lang="ru-RU" sz="1200" dirty="0" err="1">
                          <a:effectLst/>
                        </a:rPr>
                        <a:t>ЗабАИ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1-очная, 2 - заочная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1-очная, 94 - заочная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2768516184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3. 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Забайкальский институт железнодорожного транспорта (</a:t>
                      </a:r>
                      <a:r>
                        <a:rPr lang="ru-RU" sz="1200" dirty="0" err="1">
                          <a:effectLst/>
                        </a:rPr>
                        <a:t>ЗабИЖТ</a:t>
                      </a:r>
                      <a:r>
                        <a:rPr lang="ru-RU" sz="1200" dirty="0">
                          <a:effectLst/>
                        </a:rPr>
                        <a:t>)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 – очная, 1 -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 – очная, 7 - заочная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1380254248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4. 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ЧИ БГУ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1- 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14- 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231976067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5. 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Читинская государственная медицинская академия (ФГБОУ ВО ЧГМА)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 – очная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4162087118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1-очно (Ясногорский филиал), 4 -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59062685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Популярные направления  подготовки: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1254422803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 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Педагогическое образование 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 – очная, 80 - заочная</a:t>
                      </a: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161325813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 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Агроинженерия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19 - заочная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27013238"/>
                  </a:ext>
                </a:extLst>
              </a:tr>
              <a:tr h="39650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 </a:t>
                      </a:r>
                      <a:r>
                        <a:rPr lang="ru-RU" sz="12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ремонт транспорта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 – очная, 31 – заочная (Борзинский филиал КПТК – з/о)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16 – заочная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883958905"/>
                  </a:ext>
                </a:extLst>
              </a:tr>
              <a:tr h="30523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Экономика,</a:t>
                      </a:r>
                      <a:r>
                        <a:rPr lang="ru-RU" sz="12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экономическая безопасность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15 – заочная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4161891138"/>
                  </a:ext>
                </a:extLst>
              </a:tr>
              <a:tr h="28612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 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Инфокоммуникационные технологии и системы связи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4 - очно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– очная, 14 - заочная</a:t>
                      </a: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315028466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 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Техносферная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безопасность 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 – очно, 14 – заочная</a:t>
                      </a: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848046757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Горное дело 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19 - заочная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заочная, 12 – заочная</a:t>
                      </a: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2446764095"/>
                  </a:ext>
                </a:extLst>
              </a:tr>
              <a:tr h="19176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</a:rPr>
                        <a:t> 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Электроэнергетика и электротехника 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10 - заочная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13 - заочная</a:t>
                      </a: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2282397813"/>
                  </a:ext>
                </a:extLst>
              </a:tr>
              <a:tr h="20311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7226" marR="5722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Наземные </a:t>
                      </a:r>
                      <a:r>
                        <a:rPr lang="ru-RU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транспорто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-технологические средства</a:t>
                      </a:r>
                    </a:p>
                  </a:txBody>
                  <a:tcPr marL="57226" marR="57226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40 – заочная (32 в Чите, 8 в филиале в Краснокаменске)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6" marR="572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12-заочная</a:t>
                      </a:r>
                    </a:p>
                  </a:txBody>
                  <a:tcPr marL="57226" marR="57226" marT="0" marB="0"/>
                </a:tc>
                <a:extLst>
                  <a:ext uri="{0D108BD9-81ED-4DB2-BD59-A6C34878D82A}">
                    <a16:rowId xmlns:a16="http://schemas.microsoft.com/office/drawing/2014/main" xmlns="" val="146905148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ABD5754-DB5B-F63E-D6A2-9E6B42AA9387}"/>
              </a:ext>
            </a:extLst>
          </p:cNvPr>
          <p:cNvSpPr txBox="1">
            <a:spLocks/>
          </p:cNvSpPr>
          <p:nvPr/>
        </p:nvSpPr>
        <p:spPr>
          <a:xfrm>
            <a:off x="779929" y="428992"/>
            <a:ext cx="10874189" cy="582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Получение высшего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195086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881743" y="1360714"/>
            <a:ext cx="11027227" cy="466078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Бюджетное обучение. </a:t>
            </a:r>
            <a:r>
              <a:rPr lang="ru-RU" dirty="0"/>
              <a:t>При наличии бюджетных мест студенты-</a:t>
            </a:r>
            <a:r>
              <a:rPr lang="ru-RU" dirty="0" err="1"/>
              <a:t>внебюджетники</a:t>
            </a:r>
            <a:r>
              <a:rPr lang="ru-RU" dirty="0"/>
              <a:t> участники СВО имеют право перейти на бюджетную форму обучения. </a:t>
            </a: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 - Материальная поддержка. </a:t>
            </a:r>
            <a:r>
              <a:rPr lang="ru-RU" dirty="0"/>
              <a:t>Предоставляется в ЧГМА, ЗабГУ, ЗабАИ. </a:t>
            </a:r>
          </a:p>
          <a:p>
            <a:pPr algn="just">
              <a:buFontTx/>
              <a:buChar char="-"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Предоставление жилого помещения. </a:t>
            </a:r>
            <a:r>
              <a:rPr lang="ru-RU" dirty="0"/>
              <a:t>Внеочередное предоставление жилого помещения в общежития в ЧГМА, ЗабИЖТ, ЗабАИ.  Скидка 75% на оплату за проживание в общежитиях ЗабГУ. </a:t>
            </a:r>
          </a:p>
          <a:p>
            <a:pPr algn="just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Предоставление бесплатной путевки для отдыха. </a:t>
            </a:r>
            <a:r>
              <a:rPr lang="ru-RU" dirty="0"/>
              <a:t>В ЧГМА реализуется мера по предоставлению бесплатной путевки для отдыха в спортивно-оздоровительном лагере «Медик» на озере </a:t>
            </a:r>
            <a:r>
              <a:rPr lang="ru-RU" dirty="0" err="1"/>
              <a:t>Арахлей</a:t>
            </a:r>
            <a:r>
              <a:rPr lang="ru-RU" dirty="0"/>
              <a:t> на один сезон.</a:t>
            </a:r>
            <a:endParaRPr lang="ru-RU" b="1" dirty="0"/>
          </a:p>
          <a:p>
            <a:pPr algn="just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- Предоставление права на прохождение медицинского осмотра.</a:t>
            </a:r>
            <a:r>
              <a:rPr lang="ru-RU" b="1" dirty="0"/>
              <a:t> </a:t>
            </a:r>
            <a:r>
              <a:rPr lang="ru-RU" dirty="0"/>
              <a:t>Для студентов ЧГМА за счет средств Академии.</a:t>
            </a:r>
          </a:p>
          <a:p>
            <a:pPr algn="just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Профессиональная переподготовка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/>
              <a:t>для ветеранов СВО. ЗабГУ реализует программу повышения квалификации «Социальная работа с участниками СВО и членами их семей» для социальных координаторов и специалистов социальных служб. В этом году для участников СВО и членов их семей по программе ДПО «Технологии экскурсионной деятельности» бесплатно обучились 2 человека.</a:t>
            </a:r>
          </a:p>
          <a:p>
            <a:pPr algn="just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- Социальная адаптация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dirty="0"/>
              <a:t>С  2024 года в ЗабГУ развивается практика по социальной адаптации ветеранов (инвалидов) СВО средствами вовлечения в адаптивные виды спорта. Создана команда по волейболу сидя. Турниры для бойцов СВО и их семей по адаптивным настольным спортивным играм (АНСИ).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95600" y="340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Получение высшего образования</a:t>
            </a:r>
            <a:br>
              <a:rPr lang="ru-RU" dirty="0"/>
            </a:br>
            <a:r>
              <a:rPr lang="ru-RU" dirty="0"/>
              <a:t>Меры поддержки</a:t>
            </a:r>
          </a:p>
        </p:txBody>
      </p:sp>
    </p:spTree>
    <p:extLst>
      <p:ext uri="{BB962C8B-B14F-4D97-AF65-F5344CB8AC3E}">
        <p14:creationId xmlns:p14="http://schemas.microsoft.com/office/powerpoint/2010/main" xmlns="" val="21421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938E82C-83DE-52EA-CE00-8E0C724C8D2B}"/>
              </a:ext>
            </a:extLst>
          </p:cNvPr>
          <p:cNvSpPr/>
          <p:nvPr/>
        </p:nvSpPr>
        <p:spPr>
          <a:xfrm>
            <a:off x="6031468" y="1027000"/>
            <a:ext cx="5973224" cy="4849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/>
              <a:t>Перевод обучающихся государственных профессиональных образовательных организаций с платного обучения на бесплатное (Постановление Правительства Забайкальского края от 15 ноября 2022 года № 551). ). В 2023/2024 учебном году переведено 119 студентов СПО (всего обучалось 283 студента, в т.ч. 164 поступили на бюджетные места)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Обеспечение льготным питанием обучающихся в государственных профессиональных образовательных организациях (Постановление Правительства Забайкальского края от 15 ноября 2022 года № 551). Льгота предоставлена: в 2023/2024 учебном году 283 студентам; в 2024/2025 учебном году 524 студента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/>
              <a:t>Предоставление жилых помещений на безвозмездной основе в зданиях общежитий обучающимся в профессиональных образовательных организациях (Приказ Министерства образования и науки Забайкальского края от 26 октября 2022 года № 912). В 2023/2024 учебном году льгота предоставлена 83 студентам; в 2024/2025 году 152 студентам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ABD5754-DB5B-F63E-D6A2-9E6B42AA9387}"/>
              </a:ext>
            </a:extLst>
          </p:cNvPr>
          <p:cNvSpPr txBox="1">
            <a:spLocks/>
          </p:cNvSpPr>
          <p:nvPr/>
        </p:nvSpPr>
        <p:spPr>
          <a:xfrm>
            <a:off x="779929" y="428992"/>
            <a:ext cx="10874189" cy="582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Получение среднего профессионального образования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6" y="985949"/>
            <a:ext cx="5413717" cy="574293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188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C6C233-302A-D9D9-C4C4-B13F2790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9" y="398473"/>
            <a:ext cx="11638935" cy="776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Механизм взаимодействия для организации профессионального обучения (банк содержит </a:t>
            </a:r>
            <a:r>
              <a:rPr lang="ru-RU" sz="360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340 программ)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B84A26-E85A-0EB3-456C-5DF654FED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46" y="1175222"/>
            <a:ext cx="6225281" cy="4507555"/>
          </a:xfrm>
        </p:spPr>
        <p:txBody>
          <a:bodyPr>
            <a:noAutofit/>
          </a:bodyPr>
          <a:lstStyle/>
          <a:p>
            <a:pPr marL="44450" indent="581025" algn="just">
              <a:buNone/>
            </a:pP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3E6D129-27E1-3DCA-A77D-34845B14E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50204002"/>
              </p:ext>
            </p:extLst>
          </p:nvPr>
        </p:nvGraphicFramePr>
        <p:xfrm>
          <a:off x="2390588" y="848970"/>
          <a:ext cx="7640918" cy="2181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BE4FC2-5936-539C-2143-F61F3E0D9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3" t="21830" r="23530" b="28889"/>
          <a:stretch/>
        </p:blipFill>
        <p:spPr>
          <a:xfrm>
            <a:off x="1532675" y="2814918"/>
            <a:ext cx="9126648" cy="33796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5922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10700128">
            <a:hlinkClick r:id="" action="ppaction://media"/>
            <a:extLst>
              <a:ext uri="{FF2B5EF4-FFF2-40B4-BE49-F238E27FC236}">
                <a16:creationId xmlns:a16="http://schemas.microsoft.com/office/drawing/2014/main" xmlns="" id="{6AA588F2-1903-77AC-0D1C-0C83F21CEDF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13" y="1846263"/>
            <a:ext cx="7150100" cy="40227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121" y="119039"/>
            <a:ext cx="11742317" cy="65309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9107" y="163523"/>
            <a:ext cx="89846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«Содействие занятости» национального проекта «Демография» в Забайкальском крае реализуют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центра обучения: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ЗабГУ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РАНХиГС, ЦОПП 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(всего в 2024 году выделено 381 квота, 127 квот – ЦОПП, - 9 мест)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95297" y="2464478"/>
            <a:ext cx="23542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algn="ctr" defTabSz="489867">
              <a:buFontTx/>
              <a:buChar char="-"/>
            </a:pPr>
            <a:endParaRPr lang="ru-RU" sz="1500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28061" y="1694790"/>
            <a:ext cx="23542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algn="ctr" defTabSz="489867">
              <a:buFontTx/>
              <a:buChar char="-"/>
            </a:pPr>
            <a:endParaRPr lang="ru-RU" sz="1500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06841" y="2585190"/>
            <a:ext cx="3444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3156"/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1993" y="2830965"/>
            <a:ext cx="2618920" cy="27237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910" y="3953426"/>
            <a:ext cx="1046083" cy="46118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206841" y="2676630"/>
            <a:ext cx="3100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ПРОГРАММ</a:t>
            </a:r>
          </a:p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 ДПО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565872" y="2614766"/>
            <a:ext cx="2950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КВОТ 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460637" y="3126821"/>
            <a:ext cx="2950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85%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4841" y="1729839"/>
            <a:ext cx="771811" cy="7471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6933" y="1821397"/>
            <a:ext cx="1101575" cy="81705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0E130D5-0412-4E57-A0C6-F0DCCA42A3A0}"/>
              </a:ext>
            </a:extLst>
          </p:cNvPr>
          <p:cNvSpPr/>
          <p:nvPr/>
        </p:nvSpPr>
        <p:spPr>
          <a:xfrm>
            <a:off x="2357022" y="3553212"/>
            <a:ext cx="2905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ОБУЧЕНИЯ </a:t>
            </a:r>
          </a:p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 ДО 3 МЕСЯЦЕВ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33458A5-6F03-48A8-A0DE-290AF322E8E2}"/>
              </a:ext>
            </a:extLst>
          </p:cNvPr>
          <p:cNvSpPr/>
          <p:nvPr/>
        </p:nvSpPr>
        <p:spPr>
          <a:xfrm>
            <a:off x="7648486" y="4508952"/>
            <a:ext cx="4295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653156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 прошли обучение 7 человек: </a:t>
            </a:r>
            <a:r>
              <a:rPr lang="ru-RU" sz="1200" b="1" u="sng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СВО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электромонтер 1 (трудоустроен по контракту); </a:t>
            </a:r>
          </a:p>
          <a:p>
            <a:pPr algn="ctr" defTabSz="653156"/>
            <a:r>
              <a:rPr lang="ru-RU" sz="1200" b="1" u="sng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члены семей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сварщик 2; документационное обеспечение управления и архив организаций 2 (вдовы); бухгалтерский учёт в коммерческих организациях 2 (вдовы). </a:t>
            </a:r>
          </a:p>
          <a:p>
            <a:pPr algn="ctr" defTabSz="653156"/>
            <a:endParaRPr lang="ru-RU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1FACDCD-81D4-4CF5-95BE-8A3D1A7C8A72}"/>
              </a:ext>
            </a:extLst>
          </p:cNvPr>
          <p:cNvSpPr/>
          <p:nvPr/>
        </p:nvSpPr>
        <p:spPr>
          <a:xfrm>
            <a:off x="8527114" y="3618309"/>
            <a:ext cx="3225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ОТДЕЛЬНЫЕ КАТЕГОРИИ ГРАЖДАН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FD045C3-BD2E-4555-8FA3-58F1EDECEE94}"/>
              </a:ext>
            </a:extLst>
          </p:cNvPr>
          <p:cNvSpPr/>
          <p:nvPr/>
        </p:nvSpPr>
        <p:spPr>
          <a:xfrm>
            <a:off x="2357023" y="4508952"/>
            <a:ext cx="28387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3156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ОБУЧЕНИЯ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 defTabSz="653156">
              <a:buFont typeface="Wingdings" panose="05000000000000000000" pitchFamily="2" charset="2"/>
              <a:buChar char="ü"/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 defTabSz="653156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ОЧНАЯ</a:t>
            </a:r>
          </a:p>
          <a:p>
            <a:pPr marL="342900" indent="-342900" algn="ctr" defTabSz="653156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ОЧНО-ЗАОЧНАЯ С ПРИМЕНЕНИЕМ ДОТ</a:t>
            </a:r>
          </a:p>
          <a:p>
            <a:pPr marL="342900" indent="-342900" algn="ctr" defTabSz="653156">
              <a:buFont typeface="Wingdings" panose="05000000000000000000" pitchFamily="2" charset="2"/>
              <a:buChar char="ü"/>
            </a:pP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DADEE25-773B-E8E6-0894-9D54BC0F491D}"/>
              </a:ext>
            </a:extLst>
          </p:cNvPr>
          <p:cNvSpPr/>
          <p:nvPr/>
        </p:nvSpPr>
        <p:spPr>
          <a:xfrm>
            <a:off x="5818094" y="1703457"/>
            <a:ext cx="2124635" cy="58624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ЦОПП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FF38097E-DA4E-46C3-DAD2-2F8BFCEA459D}"/>
              </a:ext>
            </a:extLst>
          </p:cNvPr>
          <p:cNvCxnSpPr/>
          <p:nvPr/>
        </p:nvCxnSpPr>
        <p:spPr>
          <a:xfrm flipH="1">
            <a:off x="4466003" y="1974627"/>
            <a:ext cx="1085990" cy="827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AF9BA3-409A-D692-2741-C6E79CCFE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336410">
            <a:off x="8053005" y="1876480"/>
            <a:ext cx="130465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4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E39A3D-E953-E790-C13B-32A90932AA36}"/>
              </a:ext>
            </a:extLst>
          </p:cNvPr>
          <p:cNvSpPr txBox="1">
            <a:spLocks/>
          </p:cNvSpPr>
          <p:nvPr/>
        </p:nvSpPr>
        <p:spPr>
          <a:xfrm>
            <a:off x="3524250" y="446976"/>
            <a:ext cx="5143500" cy="99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Информирование населения о возможности получения профессии, необходимой для трудоустройства на территории Забайкальского края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BA024F5-3D85-312A-17E1-4CFB7E4B99B0}"/>
              </a:ext>
            </a:extLst>
          </p:cNvPr>
          <p:cNvSpPr/>
          <p:nvPr/>
        </p:nvSpPr>
        <p:spPr>
          <a:xfrm>
            <a:off x="3524250" y="1772434"/>
            <a:ext cx="5208494" cy="33131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- официальный сайт Министерства образования и науки Забайкальского края;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- официальные сайты всех профессиональных образовательных организаций;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- официальный сайт ЦОПП;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- официальные группы ВКонтакте;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- мессенджеры.</a:t>
            </a:r>
          </a:p>
        </p:txBody>
      </p:sp>
    </p:spTree>
    <p:extLst>
      <p:ext uri="{BB962C8B-B14F-4D97-AF65-F5344CB8AC3E}">
        <p14:creationId xmlns:p14="http://schemas.microsoft.com/office/powerpoint/2010/main" xmlns="" val="64890504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2746</TotalTime>
  <Words>857</Words>
  <Application>Microsoft Office PowerPoint</Application>
  <PresentationFormat>Произвольный</PresentationFormat>
  <Paragraphs>125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Ретро</vt:lpstr>
      <vt:lpstr>Слайд 1</vt:lpstr>
      <vt:lpstr>Получение общего образования </vt:lpstr>
      <vt:lpstr>Слайд 3</vt:lpstr>
      <vt:lpstr>Слайд 4</vt:lpstr>
      <vt:lpstr>Слайд 5</vt:lpstr>
      <vt:lpstr>Механизм взаимодействия для организации профессионального обучения (банк содержит 340 программ)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Валерьевна Деминова</dc:creator>
  <cp:lastModifiedBy>HP</cp:lastModifiedBy>
  <cp:revision>65</cp:revision>
  <cp:lastPrinted>2025-01-13T05:30:31Z</cp:lastPrinted>
  <dcterms:created xsi:type="dcterms:W3CDTF">2023-05-17T03:20:09Z</dcterms:created>
  <dcterms:modified xsi:type="dcterms:W3CDTF">2025-04-08T02:04:11Z</dcterms:modified>
</cp:coreProperties>
</file>